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4013" r:id="rId1"/>
  </p:sldMasterIdLst>
  <p:notesMasterIdLst>
    <p:notesMasterId r:id="rId25"/>
  </p:notesMasterIdLst>
  <p:sldIdLst>
    <p:sldId id="256" r:id="rId2"/>
    <p:sldId id="258" r:id="rId3"/>
    <p:sldId id="259" r:id="rId4"/>
    <p:sldId id="260" r:id="rId5"/>
    <p:sldId id="261" r:id="rId6"/>
    <p:sldId id="262" r:id="rId7"/>
    <p:sldId id="264" r:id="rId8"/>
    <p:sldId id="265" r:id="rId9"/>
    <p:sldId id="284" r:id="rId10"/>
    <p:sldId id="266" r:id="rId11"/>
    <p:sldId id="268" r:id="rId12"/>
    <p:sldId id="276" r:id="rId13"/>
    <p:sldId id="277" r:id="rId14"/>
    <p:sldId id="279" r:id="rId15"/>
    <p:sldId id="278" r:id="rId16"/>
    <p:sldId id="280" r:id="rId17"/>
    <p:sldId id="269" r:id="rId18"/>
    <p:sldId id="270" r:id="rId19"/>
    <p:sldId id="281" r:id="rId20"/>
    <p:sldId id="282" r:id="rId21"/>
    <p:sldId id="271" r:id="rId22"/>
    <p:sldId id="272" r:id="rId23"/>
    <p:sldId id="273" r:id="rId24"/>
  </p:sldIdLst>
  <p:sldSz cx="12192000" cy="6858000"/>
  <p:notesSz cx="6858000" cy="9144000"/>
  <p:defaultText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artoul" initials="ga" lastIdx="3" clrIdx="0">
    <p:extLst>
      <p:ext uri="{19B8F6BF-5375-455C-9EA6-DF929625EA0E}">
        <p15:presenceInfo xmlns:p15="http://schemas.microsoft.com/office/powerpoint/2012/main" userId="865c67d76302c2f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2983" autoAdjust="0"/>
    <p:restoredTop sz="87269" autoAdjust="0"/>
  </p:normalViewPr>
  <p:slideViewPr>
    <p:cSldViewPr snapToGrid="0">
      <p:cViewPr varScale="1">
        <p:scale>
          <a:sx n="75" d="100"/>
          <a:sy n="75" d="100"/>
        </p:scale>
        <p:origin x="883" y="4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sv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3.jpe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l">
              <a:defRPr sz="1200"/>
            </a:lvl1pPr>
          </a:lstStyle>
          <a:p>
            <a:endParaRPr lang="en-US"/>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r">
              <a:defRPr sz="1200"/>
            </a:lvl1pPr>
          </a:lstStyle>
          <a:p>
            <a:fld id="{BD90271D-36F1-442E-A4E8-D34DA09AB245}" type="datetimeFigureOut">
              <a:rPr lang="en-US" smtClean="0"/>
              <a:t>04/08/21</a:t>
            </a:fld>
            <a:endParaRPr lang="en-US"/>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en-US"/>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l">
              <a:defRPr sz="1200"/>
            </a:lvl1pPr>
          </a:lstStyle>
          <a:p>
            <a:endParaRPr lang="en-US"/>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r">
              <a:defRPr sz="1200"/>
            </a:lvl1pPr>
          </a:lstStyle>
          <a:p>
            <a:fld id="{B1130621-5E87-4A82-B5A0-4AD132D3F04B}" type="slidenum">
              <a:rPr lang="en-US" smtClean="0"/>
              <a:t>‹#›</a:t>
            </a:fld>
            <a:endParaRPr lang="en-US"/>
          </a:p>
        </p:txBody>
      </p:sp>
    </p:spTree>
    <p:extLst>
      <p:ext uri="{BB962C8B-B14F-4D97-AF65-F5344CB8AC3E}">
        <p14:creationId xmlns:p14="http://schemas.microsoft.com/office/powerpoint/2010/main" val="800203549"/>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2</a:t>
            </a:fld>
            <a:endParaRPr lang="en-US"/>
          </a:p>
        </p:txBody>
      </p:sp>
    </p:spTree>
    <p:extLst>
      <p:ext uri="{BB962C8B-B14F-4D97-AF65-F5344CB8AC3E}">
        <p14:creationId xmlns:p14="http://schemas.microsoft.com/office/powerpoint/2010/main" val="14683402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20</a:t>
            </a:fld>
            <a:endParaRPr lang="en-US"/>
          </a:p>
        </p:txBody>
      </p:sp>
    </p:spTree>
    <p:extLst>
      <p:ext uri="{BB962C8B-B14F-4D97-AF65-F5344CB8AC3E}">
        <p14:creationId xmlns:p14="http://schemas.microsoft.com/office/powerpoint/2010/main" val="2202897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22</a:t>
            </a:fld>
            <a:endParaRPr lang="en-US"/>
          </a:p>
        </p:txBody>
      </p:sp>
    </p:spTree>
    <p:extLst>
      <p:ext uri="{BB962C8B-B14F-4D97-AF65-F5344CB8AC3E}">
        <p14:creationId xmlns:p14="http://schemas.microsoft.com/office/powerpoint/2010/main" val="3911762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indent="0" algn="r" defTabSz="914400" rtl="1" eaLnBrk="1" fontAlgn="auto" latinLnBrk="0" hangingPunct="1">
              <a:lnSpc>
                <a:spcPct val="100000"/>
              </a:lnSpc>
              <a:spcBef>
                <a:spcPts val="0"/>
              </a:spcBef>
              <a:spcAft>
                <a:spcPts val="0"/>
              </a:spcAft>
              <a:buClrTx/>
              <a:buSzTx/>
              <a:buFontTx/>
              <a:buNone/>
              <a:tabLst/>
              <a:defRPr/>
            </a:pPr>
            <a:endParaRPr lang="he-IL" baseline="0"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3</a:t>
            </a:fld>
            <a:endParaRPr lang="en-US"/>
          </a:p>
        </p:txBody>
      </p:sp>
    </p:spTree>
    <p:extLst>
      <p:ext uri="{BB962C8B-B14F-4D97-AF65-F5344CB8AC3E}">
        <p14:creationId xmlns:p14="http://schemas.microsoft.com/office/powerpoint/2010/main" val="1068545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4</a:t>
            </a:fld>
            <a:endParaRPr lang="en-US"/>
          </a:p>
        </p:txBody>
      </p:sp>
    </p:spTree>
    <p:extLst>
      <p:ext uri="{BB962C8B-B14F-4D97-AF65-F5344CB8AC3E}">
        <p14:creationId xmlns:p14="http://schemas.microsoft.com/office/powerpoint/2010/main" val="16939330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171450" indent="-171450">
              <a:buFontTx/>
              <a:buChar char="-"/>
            </a:pPr>
            <a:endParaRPr lang="en-US"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5</a:t>
            </a:fld>
            <a:endParaRPr lang="en-US"/>
          </a:p>
        </p:txBody>
      </p:sp>
    </p:spTree>
    <p:extLst>
      <p:ext uri="{BB962C8B-B14F-4D97-AF65-F5344CB8AC3E}">
        <p14:creationId xmlns:p14="http://schemas.microsoft.com/office/powerpoint/2010/main" val="1034847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171450" indent="-171450">
              <a:buFontTx/>
              <a:buChar char="-"/>
            </a:pPr>
            <a:endParaRPr lang="he-IL" baseline="0"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6</a:t>
            </a:fld>
            <a:endParaRPr lang="en-US"/>
          </a:p>
        </p:txBody>
      </p:sp>
    </p:spTree>
    <p:extLst>
      <p:ext uri="{BB962C8B-B14F-4D97-AF65-F5344CB8AC3E}">
        <p14:creationId xmlns:p14="http://schemas.microsoft.com/office/powerpoint/2010/main" val="2570461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11</a:t>
            </a:fld>
            <a:endParaRPr lang="en-US"/>
          </a:p>
        </p:txBody>
      </p:sp>
    </p:spTree>
    <p:extLst>
      <p:ext uri="{BB962C8B-B14F-4D97-AF65-F5344CB8AC3E}">
        <p14:creationId xmlns:p14="http://schemas.microsoft.com/office/powerpoint/2010/main" val="29048182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12</a:t>
            </a:fld>
            <a:endParaRPr lang="en-US"/>
          </a:p>
        </p:txBody>
      </p:sp>
    </p:spTree>
    <p:extLst>
      <p:ext uri="{BB962C8B-B14F-4D97-AF65-F5344CB8AC3E}">
        <p14:creationId xmlns:p14="http://schemas.microsoft.com/office/powerpoint/2010/main" val="33006550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13</a:t>
            </a:fld>
            <a:endParaRPr lang="en-US"/>
          </a:p>
        </p:txBody>
      </p:sp>
    </p:spTree>
    <p:extLst>
      <p:ext uri="{BB962C8B-B14F-4D97-AF65-F5344CB8AC3E}">
        <p14:creationId xmlns:p14="http://schemas.microsoft.com/office/powerpoint/2010/main" val="3908371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a:p>
        </p:txBody>
      </p:sp>
      <p:sp>
        <p:nvSpPr>
          <p:cNvPr id="4" name="מציין מיקום של מספר שקופית 3"/>
          <p:cNvSpPr>
            <a:spLocks noGrp="1"/>
          </p:cNvSpPr>
          <p:nvPr>
            <p:ph type="sldNum" sz="quarter" idx="10"/>
          </p:nvPr>
        </p:nvSpPr>
        <p:spPr/>
        <p:txBody>
          <a:bodyPr/>
          <a:lstStyle/>
          <a:p>
            <a:fld id="{B1130621-5E87-4A82-B5A0-4AD132D3F04B}" type="slidenum">
              <a:rPr lang="en-US" smtClean="0"/>
              <a:t>14</a:t>
            </a:fld>
            <a:endParaRPr lang="en-US"/>
          </a:p>
        </p:txBody>
      </p:sp>
    </p:spTree>
    <p:extLst>
      <p:ext uri="{BB962C8B-B14F-4D97-AF65-F5344CB8AC3E}">
        <p14:creationId xmlns:p14="http://schemas.microsoft.com/office/powerpoint/2010/main" val="3122517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9A69D459-6A03-4A41-8A9F-F8BB49F9EA97}" type="datetimeFigureOut">
              <a:rPr lang="en-US" smtClean="0"/>
              <a:t>04/08/21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1150014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9A69D459-6A03-4A41-8A9F-F8BB49F9EA97}" type="datetimeFigureOut">
              <a:rPr lang="en-US" smtClean="0"/>
              <a:t>04/08/21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37868956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9A69D459-6A03-4A41-8A9F-F8BB49F9EA97}" type="datetimeFigureOut">
              <a:rPr lang="en-US" smtClean="0"/>
              <a:t>04/08/21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3712431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he-IL"/>
              <a:t>לחץ כדי לערוך סגנון כותרת של תבנית בסיס</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9A69D459-6A03-4A41-8A9F-F8BB49F9EA97}" type="datetimeFigureOut">
              <a:rPr lang="en-US" smtClean="0"/>
              <a:t>04/08/21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D87B4F-B4A6-45CD-9CA7-344803AEC507}"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282642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9A69D459-6A03-4A41-8A9F-F8BB49F9EA97}" type="datetimeFigureOut">
              <a:rPr lang="en-US" smtClean="0"/>
              <a:t>04/08/21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17536093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he-IL"/>
              <a:t>לחץ כדי לערוך סגנון כותרת של תבנית בסיס</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3" name="Date Placeholder 2"/>
          <p:cNvSpPr>
            <a:spLocks noGrp="1"/>
          </p:cNvSpPr>
          <p:nvPr>
            <p:ph type="dt" sz="half" idx="10"/>
          </p:nvPr>
        </p:nvSpPr>
        <p:spPr/>
        <p:txBody>
          <a:bodyPr/>
          <a:lstStyle/>
          <a:p>
            <a:fld id="{9A69D459-6A03-4A41-8A9F-F8BB49F9EA97}" type="datetimeFigureOut">
              <a:rPr lang="en-US" smtClean="0"/>
              <a:t>04/08/21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37556480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ת 3 תמונות">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he-IL"/>
              <a:t>לחץ כדי לערוך סגנון כותרת של תבנית בסיס</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3" name="Date Placeholder 2"/>
          <p:cNvSpPr>
            <a:spLocks noGrp="1"/>
          </p:cNvSpPr>
          <p:nvPr>
            <p:ph type="dt" sz="half" idx="10"/>
          </p:nvPr>
        </p:nvSpPr>
        <p:spPr/>
        <p:txBody>
          <a:bodyPr/>
          <a:lstStyle/>
          <a:p>
            <a:fld id="{9A69D459-6A03-4A41-8A9F-F8BB49F9EA97}" type="datetimeFigureOut">
              <a:rPr lang="en-US" smtClean="0"/>
              <a:t>04/08/21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11959062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A69D459-6A03-4A41-8A9F-F8BB49F9EA97}" type="datetimeFigureOut">
              <a:rPr lang="en-US" smtClean="0"/>
              <a:t>04/08/21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3022390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A69D459-6A03-4A41-8A9F-F8BB49F9EA97}" type="datetimeFigureOut">
              <a:rPr lang="en-US" smtClean="0"/>
              <a:t>04/08/21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873300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A69D459-6A03-4A41-8A9F-F8BB49F9EA97}" type="datetimeFigureOut">
              <a:rPr lang="en-US" smtClean="0"/>
              <a:t>04/08/21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1497132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ערוך סגנונות טקסט של תבנית בסיס</a:t>
            </a:r>
          </a:p>
        </p:txBody>
      </p:sp>
      <p:sp>
        <p:nvSpPr>
          <p:cNvPr id="4" name="Date Placeholder 3"/>
          <p:cNvSpPr>
            <a:spLocks noGrp="1"/>
          </p:cNvSpPr>
          <p:nvPr>
            <p:ph type="dt" sz="half" idx="10"/>
          </p:nvPr>
        </p:nvSpPr>
        <p:spPr/>
        <p:txBody>
          <a:bodyPr/>
          <a:lstStyle/>
          <a:p>
            <a:fld id="{9A69D459-6A03-4A41-8A9F-F8BB49F9EA97}" type="datetimeFigureOut">
              <a:rPr lang="en-US" smtClean="0"/>
              <a:t>04/08/21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2262203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9A69D459-6A03-4A41-8A9F-F8BB49F9EA97}" type="datetimeFigureOut">
              <a:rPr lang="en-US" smtClean="0"/>
              <a:t>04/08/21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4004550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4" name="Content Placeholder 3"/>
          <p:cNvSpPr>
            <a:spLocks noGrp="1"/>
          </p:cNvSpPr>
          <p:nvPr>
            <p:ph sz="half" idx="2"/>
          </p:nvPr>
        </p:nvSpPr>
        <p:spPr>
          <a:xfrm>
            <a:off x="913795" y="2912232"/>
            <a:ext cx="5107208" cy="287896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6" name="Content Placeholder 5"/>
          <p:cNvSpPr>
            <a:spLocks noGrp="1"/>
          </p:cNvSpPr>
          <p:nvPr>
            <p:ph sz="quarter" idx="4"/>
          </p:nvPr>
        </p:nvSpPr>
        <p:spPr>
          <a:xfrm>
            <a:off x="6172200" y="2912232"/>
            <a:ext cx="5095357" cy="287896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9A69D459-6A03-4A41-8A9F-F8BB49F9EA97}" type="datetimeFigureOut">
              <a:rPr lang="en-US" smtClean="0"/>
              <a:t>04/08/21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1076916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9A69D459-6A03-4A41-8A9F-F8BB49F9EA97}" type="datetimeFigureOut">
              <a:rPr lang="en-US" smtClean="0"/>
              <a:t>04/08/21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4270346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69D459-6A03-4A41-8A9F-F8BB49F9EA97}" type="datetimeFigureOut">
              <a:rPr lang="en-US" smtClean="0"/>
              <a:t>04/08/21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4051576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9A69D459-6A03-4A41-8A9F-F8BB49F9EA97}" type="datetimeFigureOut">
              <a:rPr lang="en-US" smtClean="0"/>
              <a:t>04/08/21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10510357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9A69D459-6A03-4A41-8A9F-F8BB49F9EA97}" type="datetimeFigureOut">
              <a:rPr lang="en-US" smtClean="0"/>
              <a:t>04/08/21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D87B4F-B4A6-45CD-9CA7-344803AEC507}" type="slidenum">
              <a:rPr lang="en-US" smtClean="0"/>
              <a:t>‹#›</a:t>
            </a:fld>
            <a:endParaRPr lang="en-US"/>
          </a:p>
        </p:txBody>
      </p:sp>
    </p:spTree>
    <p:extLst>
      <p:ext uri="{BB962C8B-B14F-4D97-AF65-F5344CB8AC3E}">
        <p14:creationId xmlns:p14="http://schemas.microsoft.com/office/powerpoint/2010/main" val="20439397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A69D459-6A03-4A41-8A9F-F8BB49F9EA97}" type="datetimeFigureOut">
              <a:rPr lang="en-US" smtClean="0"/>
              <a:t>04/08/21</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78D87B4F-B4A6-45CD-9CA7-344803AEC507}" type="slidenum">
              <a:rPr lang="en-US" smtClean="0"/>
              <a:t>‹#›</a:t>
            </a:fld>
            <a:endParaRPr lang="en-US"/>
          </a:p>
        </p:txBody>
      </p:sp>
    </p:spTree>
    <p:extLst>
      <p:ext uri="{BB962C8B-B14F-4D97-AF65-F5344CB8AC3E}">
        <p14:creationId xmlns:p14="http://schemas.microsoft.com/office/powerpoint/2010/main" val="835289114"/>
      </p:ext>
    </p:extLst>
  </p:cSld>
  <p:clrMap bg1="dk1" tx1="lt1" bg2="dk2" tx2="lt2" accent1="accent1" accent2="accent2" accent3="accent3" accent4="accent4" accent5="accent5" accent6="accent6" hlink="hlink" folHlink="folHlink"/>
  <p:sldLayoutIdLst>
    <p:sldLayoutId id="2147484014" r:id="rId1"/>
    <p:sldLayoutId id="2147484015" r:id="rId2"/>
    <p:sldLayoutId id="2147484016" r:id="rId3"/>
    <p:sldLayoutId id="2147484017" r:id="rId4"/>
    <p:sldLayoutId id="2147484018" r:id="rId5"/>
    <p:sldLayoutId id="2147484019" r:id="rId6"/>
    <p:sldLayoutId id="2147484020" r:id="rId7"/>
    <p:sldLayoutId id="2147484021" r:id="rId8"/>
    <p:sldLayoutId id="2147484022" r:id="rId9"/>
    <p:sldLayoutId id="2147484023" r:id="rId10"/>
    <p:sldLayoutId id="2147484024" r:id="rId11"/>
    <p:sldLayoutId id="2147484025" r:id="rId12"/>
    <p:sldLayoutId id="2147484026" r:id="rId13"/>
    <p:sldLayoutId id="2147484027" r:id="rId14"/>
    <p:sldLayoutId id="2147484028" r:id="rId15"/>
    <p:sldLayoutId id="2147484029" r:id="rId16"/>
    <p:sldLayoutId id="2147484030"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ctrTitle"/>
          </p:nvPr>
        </p:nvSpPr>
        <p:spPr>
          <a:xfrm>
            <a:off x="2331578" y="868101"/>
            <a:ext cx="8039339" cy="708269"/>
          </a:xfrm>
        </p:spPr>
        <p:txBody>
          <a:bodyPr>
            <a:normAutofit/>
          </a:bodyPr>
          <a:lstStyle/>
          <a:p>
            <a:pPr algn="l" rtl="0"/>
            <a:r>
              <a:rPr lang="en-US" sz="2400" dirty="0"/>
              <a:t>An Application for secure SMS exchange</a:t>
            </a:r>
          </a:p>
        </p:txBody>
      </p:sp>
      <p:pic>
        <p:nvPicPr>
          <p:cNvPr id="5" name="תמונה 4"/>
          <p:cNvPicPr>
            <a:picLocks noChangeAspect="1"/>
          </p:cNvPicPr>
          <p:nvPr/>
        </p:nvPicPr>
        <p:blipFill>
          <a:blip r:embed="rId2"/>
          <a:stretch>
            <a:fillRect/>
          </a:stretch>
        </p:blipFill>
        <p:spPr>
          <a:xfrm>
            <a:off x="3203215" y="2519300"/>
            <a:ext cx="4939448" cy="3104581"/>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36127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כותרת 1"/>
          <p:cNvSpPr txBox="1">
            <a:spLocks/>
          </p:cNvSpPr>
          <p:nvPr/>
        </p:nvSpPr>
        <p:spPr>
          <a:xfrm>
            <a:off x="663992" y="4537711"/>
            <a:ext cx="10844965" cy="10629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a:lstStyle>
          <a:p>
            <a:r>
              <a:rPr lang="en-US" sz="4000" dirty="0"/>
              <a:t>ECB ENCRYPTIN AND Decryption</a:t>
            </a:r>
          </a:p>
        </p:txBody>
      </p:sp>
      <p:sp>
        <p:nvSpPr>
          <p:cNvPr id="6" name="Rectangle 22">
            <a:extLst>
              <a:ext uri="{FF2B5EF4-FFF2-40B4-BE49-F238E27FC236}">
                <a16:creationId xmlns:a16="http://schemas.microsoft.com/office/drawing/2014/main" id="{9D7D3291-A362-4BDB-8C2B-ED8A613ED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475" y="733425"/>
            <a:ext cx="10668000" cy="3390900"/>
          </a:xfrm>
          <a:prstGeom prst="rect">
            <a:avLst/>
          </a:prstGeom>
          <a:solidFill>
            <a:schemeClr val="tx1"/>
          </a:solidFill>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descr="C:\Users\Ada Fatima\Documents\aristois\601px-ECB_decryption.svg.png">
            <a:extLst>
              <a:ext uri="{FF2B5EF4-FFF2-40B4-BE49-F238E27FC236}">
                <a16:creationId xmlns:a16="http://schemas.microsoft.com/office/drawing/2014/main" id="{FFD1B99F-9F96-4A17-9C84-523EDF2E3D8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138210" y="1446911"/>
            <a:ext cx="4877357" cy="1963927"/>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
        <p:nvSpPr>
          <p:cNvPr id="8" name="Rectangle 24">
            <a:extLst>
              <a:ext uri="{FF2B5EF4-FFF2-40B4-BE49-F238E27FC236}">
                <a16:creationId xmlns:a16="http://schemas.microsoft.com/office/drawing/2014/main" id="{61A4A5F8-84E6-4261-8CA3-360164B16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2021" y="797778"/>
            <a:ext cx="10528908" cy="3262195"/>
          </a:xfrm>
          <a:prstGeom prst="rect">
            <a:avLst/>
          </a:prstGeom>
          <a:no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descr="C:\Users\Ada Fatima\Documents\aristois\601px-ECB_encryption.svg.png">
            <a:extLst>
              <a:ext uri="{FF2B5EF4-FFF2-40B4-BE49-F238E27FC236}">
                <a16:creationId xmlns:a16="http://schemas.microsoft.com/office/drawing/2014/main" id="{4F684023-59EC-40FF-89F6-AE27140CA6E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303511" y="1448363"/>
            <a:ext cx="4873752" cy="1962475"/>
          </a:xfrm>
          <a:prstGeom prst="rect">
            <a:avLst/>
          </a:prstGeom>
          <a:solidFill>
            <a:srgbClr val="FFFFFF">
              <a:shade val="85000"/>
            </a:srgbClr>
          </a:solidFill>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299035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1322614" y="723900"/>
            <a:ext cx="9536123" cy="1326321"/>
          </a:xfrm>
        </p:spPr>
        <p:txBody>
          <a:bodyPr/>
          <a:lstStyle/>
          <a:p>
            <a:r>
              <a:rPr lang="en-US" sz="3600" dirty="0"/>
              <a:t>Implementation in Our Project</a:t>
            </a:r>
            <a:endParaRPr lang="en-US" dirty="0"/>
          </a:p>
        </p:txBody>
      </p:sp>
      <p:sp>
        <p:nvSpPr>
          <p:cNvPr id="6" name="מגילה אנכית 5"/>
          <p:cNvSpPr/>
          <p:nvPr/>
        </p:nvSpPr>
        <p:spPr>
          <a:xfrm>
            <a:off x="1322614" y="2596243"/>
            <a:ext cx="2530929" cy="2710543"/>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rtl="0">
              <a:lnSpc>
                <a:spcPct val="100000"/>
              </a:lnSpc>
              <a:defRPr cap="all"/>
            </a:pPr>
            <a:r>
              <a:rPr lang="en-US" dirty="0">
                <a:solidFill>
                  <a:schemeClr val="bg1"/>
                </a:solidFill>
              </a:rPr>
              <a:t>We used ECB mode of serpent to encrypt and decrypt the messages between two users.	</a:t>
            </a:r>
          </a:p>
        </p:txBody>
      </p:sp>
      <p:sp>
        <p:nvSpPr>
          <p:cNvPr id="8" name="מגילה אנכית 7"/>
          <p:cNvSpPr/>
          <p:nvPr/>
        </p:nvSpPr>
        <p:spPr>
          <a:xfrm>
            <a:off x="4825211" y="2596243"/>
            <a:ext cx="2530929" cy="2710543"/>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defRPr cap="all"/>
            </a:pPr>
            <a:endParaRPr lang="en-US" sz="1400" dirty="0">
              <a:solidFill>
                <a:schemeClr val="bg1"/>
              </a:solidFill>
            </a:endParaRPr>
          </a:p>
          <a:p>
            <a:pPr algn="l" rtl="0">
              <a:defRPr cap="all"/>
            </a:pPr>
            <a:r>
              <a:rPr lang="en-US" sz="1400" dirty="0">
                <a:solidFill>
                  <a:schemeClr val="bg1"/>
                </a:solidFill>
              </a:rPr>
              <a:t>ECB was used because it is a synchronous stream cipher, which means key stream is generated independently of plaintext and cipher text.</a:t>
            </a:r>
          </a:p>
          <a:p>
            <a:pPr lvl="0" algn="l" rtl="0">
              <a:lnSpc>
                <a:spcPct val="100000"/>
              </a:lnSpc>
              <a:defRPr cap="all"/>
            </a:pPr>
            <a:r>
              <a:rPr lang="en-US" dirty="0">
                <a:solidFill>
                  <a:schemeClr val="bg1"/>
                </a:solidFill>
              </a:rPr>
              <a:t>	</a:t>
            </a:r>
          </a:p>
        </p:txBody>
      </p:sp>
      <p:sp>
        <p:nvSpPr>
          <p:cNvPr id="9" name="מגילה אנכית 8"/>
          <p:cNvSpPr/>
          <p:nvPr/>
        </p:nvSpPr>
        <p:spPr>
          <a:xfrm>
            <a:off x="8327808" y="2596243"/>
            <a:ext cx="2530929" cy="2710543"/>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rtl="0">
              <a:lnSpc>
                <a:spcPct val="100000"/>
              </a:lnSpc>
              <a:defRPr cap="all"/>
            </a:pPr>
            <a:r>
              <a:rPr lang="en-US" sz="1600" dirty="0">
                <a:solidFill>
                  <a:schemeClr val="bg1"/>
                </a:solidFill>
              </a:rPr>
              <a:t>We provided serpent with unique key and message data will be streamed to the serpent into block of certain size.</a:t>
            </a:r>
          </a:p>
        </p:txBody>
      </p:sp>
    </p:spTree>
    <p:extLst>
      <p:ext uri="{BB962C8B-B14F-4D97-AF65-F5344CB8AC3E}">
        <p14:creationId xmlns:p14="http://schemas.microsoft.com/office/powerpoint/2010/main" val="30808059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2710694" y="0"/>
            <a:ext cx="7070876" cy="1326321"/>
          </a:xfrm>
        </p:spPr>
        <p:txBody>
          <a:bodyPr>
            <a:normAutofit/>
          </a:bodyPr>
          <a:lstStyle/>
          <a:p>
            <a:r>
              <a:rPr lang="en-US" sz="2800" dirty="0"/>
              <a:t>Causal </a:t>
            </a:r>
            <a:r>
              <a:rPr lang="en-US" sz="2800" dirty="0" err="1"/>
              <a:t>Diffie</a:t>
            </a:r>
            <a:r>
              <a:rPr lang="en-US" sz="2800" dirty="0"/>
              <a:t>-Hellman:</a:t>
            </a:r>
          </a:p>
        </p:txBody>
      </p:sp>
      <p:sp>
        <p:nvSpPr>
          <p:cNvPr id="3" name="מציין מיקום תוכן 2"/>
          <p:cNvSpPr>
            <a:spLocks noGrp="1"/>
          </p:cNvSpPr>
          <p:nvPr>
            <p:ph idx="1"/>
          </p:nvPr>
        </p:nvSpPr>
        <p:spPr>
          <a:xfrm>
            <a:off x="162681" y="1132679"/>
            <a:ext cx="10353762" cy="3695136"/>
          </a:xfrm>
        </p:spPr>
        <p:txBody>
          <a:bodyPr/>
          <a:lstStyle/>
          <a:p>
            <a:r>
              <a:rPr lang="en-US" dirty="0"/>
              <a:t>1- Alice and Bob publicly agree to use a large prime P and base (generator) G</a:t>
            </a:r>
          </a:p>
          <a:p>
            <a:r>
              <a:rPr lang="en-US" dirty="0"/>
              <a:t>2- Alice chooses a secret integer a, then sends Bob A = </a:t>
            </a:r>
            <a:r>
              <a:rPr lang="en-US" dirty="0" err="1"/>
              <a:t>G^a</a:t>
            </a:r>
            <a:r>
              <a:rPr lang="en-US" dirty="0"/>
              <a:t> mod P</a:t>
            </a:r>
          </a:p>
          <a:p>
            <a:r>
              <a:rPr lang="en-US" dirty="0"/>
              <a:t>3- Bob chooses a secret integer b, then sends Alice B = </a:t>
            </a:r>
            <a:r>
              <a:rPr lang="en-US" dirty="0" err="1"/>
              <a:t>G^b</a:t>
            </a:r>
            <a:r>
              <a:rPr lang="en-US" dirty="0"/>
              <a:t> mod P</a:t>
            </a:r>
          </a:p>
          <a:p>
            <a:r>
              <a:rPr lang="en-US" dirty="0"/>
              <a:t>4- Alice computes s = </a:t>
            </a:r>
            <a:r>
              <a:rPr lang="en-US" dirty="0" err="1"/>
              <a:t>B^a</a:t>
            </a:r>
            <a:r>
              <a:rPr lang="en-US" dirty="0"/>
              <a:t> mod P</a:t>
            </a:r>
          </a:p>
          <a:p>
            <a:r>
              <a:rPr lang="en-US" dirty="0"/>
              <a:t>5- Bob computes s = </a:t>
            </a:r>
            <a:r>
              <a:rPr lang="en-US" dirty="0" err="1"/>
              <a:t>A^b</a:t>
            </a:r>
            <a:r>
              <a:rPr lang="en-US" dirty="0"/>
              <a:t> mod P</a:t>
            </a:r>
          </a:p>
          <a:p>
            <a:r>
              <a:rPr lang="en-US" dirty="0"/>
              <a:t>6- Alice and Bob now share a secret key.</a:t>
            </a:r>
          </a:p>
        </p:txBody>
      </p:sp>
      <p:pic>
        <p:nvPicPr>
          <p:cNvPr id="1026" name="Picture 2" descr="https://www.researchgate.net/profile/Rafiullah-Khan-2/publication/317988310/figure/fig3/AS:613951511465992@1523388855089/Diffie-Hellman-mechanism-for-pairwise-key-establishment-between-GCKS-and-a-group-membe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5758" y="2743200"/>
            <a:ext cx="6902352" cy="388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41723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465062" y="359229"/>
            <a:ext cx="10859342" cy="1326321"/>
          </a:xfrm>
        </p:spPr>
        <p:txBody>
          <a:bodyPr>
            <a:normAutofit/>
          </a:bodyPr>
          <a:lstStyle/>
          <a:p>
            <a:r>
              <a:rPr lang="en-US" sz="2800" dirty="0"/>
              <a:t>Improving </a:t>
            </a:r>
            <a:r>
              <a:rPr lang="en-US" sz="2800" dirty="0" err="1"/>
              <a:t>Diffie</a:t>
            </a:r>
            <a:r>
              <a:rPr lang="en-US" sz="2800" dirty="0"/>
              <a:t>-Hellman with Elliptic Curve:</a:t>
            </a:r>
          </a:p>
        </p:txBody>
      </p:sp>
      <p:sp>
        <p:nvSpPr>
          <p:cNvPr id="3" name="מציין מיקום תוכן 2"/>
          <p:cNvSpPr>
            <a:spLocks noGrp="1"/>
          </p:cNvSpPr>
          <p:nvPr>
            <p:ph idx="1"/>
          </p:nvPr>
        </p:nvSpPr>
        <p:spPr>
          <a:xfrm>
            <a:off x="465062" y="1867464"/>
            <a:ext cx="10353762" cy="4195986"/>
          </a:xfrm>
        </p:spPr>
        <p:txBody>
          <a:bodyPr>
            <a:normAutofit/>
          </a:bodyPr>
          <a:lstStyle/>
          <a:p>
            <a:r>
              <a:rPr lang="en-US" dirty="0"/>
              <a:t>Same </a:t>
            </a:r>
            <a:r>
              <a:rPr lang="en-US" dirty="0" err="1"/>
              <a:t>princible</a:t>
            </a:r>
            <a:r>
              <a:rPr lang="en-US" dirty="0"/>
              <a:t> as Casual </a:t>
            </a:r>
            <a:r>
              <a:rPr lang="en-US" dirty="0" err="1"/>
              <a:t>Diffie</a:t>
            </a:r>
            <a:r>
              <a:rPr lang="en-US" dirty="0"/>
              <a:t>-Hellman, But for now, Our G is a point on curve</a:t>
            </a:r>
          </a:p>
          <a:p>
            <a:r>
              <a:rPr lang="en-US" dirty="0"/>
              <a:t>Both sides add B to it self, much times according to their private key</a:t>
            </a:r>
          </a:p>
          <a:p>
            <a:r>
              <a:rPr lang="en-US" dirty="0"/>
              <a:t>In the end we get (ab)G and its our secret shared key</a:t>
            </a:r>
          </a:p>
          <a:p>
            <a:r>
              <a:rPr lang="en-US" dirty="0"/>
              <a:t>This is way more secured than Casual </a:t>
            </a:r>
            <a:r>
              <a:rPr lang="en-US" dirty="0" err="1"/>
              <a:t>Diffie</a:t>
            </a:r>
            <a:r>
              <a:rPr lang="en-US" dirty="0"/>
              <a:t> Hellman</a:t>
            </a:r>
          </a:p>
          <a:p>
            <a:r>
              <a:rPr lang="en-US" dirty="0"/>
              <a:t>Because extracting the private keys (</a:t>
            </a:r>
            <a:r>
              <a:rPr lang="en-US" dirty="0" err="1"/>
              <a:t>a,b</a:t>
            </a:r>
            <a:r>
              <a:rPr lang="en-US" dirty="0"/>
              <a:t>) from </a:t>
            </a:r>
            <a:r>
              <a:rPr lang="en-US" dirty="0" err="1"/>
              <a:t>aG</a:t>
            </a:r>
            <a:r>
              <a:rPr lang="en-US" dirty="0"/>
              <a:t>, </a:t>
            </a:r>
            <a:r>
              <a:rPr lang="en-US" dirty="0" err="1"/>
              <a:t>bG</a:t>
            </a:r>
            <a:r>
              <a:rPr lang="en-US" dirty="0"/>
              <a:t>, is a DLP (Discrete Logarithm Problem) meaning it has a massive complexity, that will take forever to solve</a:t>
            </a:r>
          </a:p>
          <a:p>
            <a:r>
              <a:rPr lang="en-US" dirty="0"/>
              <a:t>Multiplication of G with a scalar, is like a one way function</a:t>
            </a:r>
          </a:p>
          <a:p>
            <a:r>
              <a:rPr lang="en-US" dirty="0"/>
              <a:t>We use Hash to transfer the shared secret key.</a:t>
            </a:r>
          </a:p>
        </p:txBody>
      </p:sp>
    </p:spTree>
    <p:extLst>
      <p:ext uri="{BB962C8B-B14F-4D97-AF65-F5344CB8AC3E}">
        <p14:creationId xmlns:p14="http://schemas.microsoft.com/office/powerpoint/2010/main" val="4032090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155240" y="326502"/>
            <a:ext cx="11870871" cy="1068885"/>
          </a:xfrm>
        </p:spPr>
        <p:txBody>
          <a:bodyPr>
            <a:normAutofit/>
          </a:bodyPr>
          <a:lstStyle/>
          <a:p>
            <a:r>
              <a:rPr lang="en-US" sz="2800" dirty="0"/>
              <a:t>Elliptic Curve Cryptography &amp; </a:t>
            </a:r>
            <a:r>
              <a:rPr lang="en-US" sz="2800" dirty="0" err="1"/>
              <a:t>Diffie</a:t>
            </a:r>
            <a:r>
              <a:rPr lang="en-US" sz="2800" dirty="0"/>
              <a:t>-Hellman</a:t>
            </a:r>
          </a:p>
        </p:txBody>
      </p:sp>
      <p:sp>
        <p:nvSpPr>
          <p:cNvPr id="3" name="מציין מיקום תוכן 2"/>
          <p:cNvSpPr>
            <a:spLocks noGrp="1"/>
          </p:cNvSpPr>
          <p:nvPr>
            <p:ph idx="1"/>
          </p:nvPr>
        </p:nvSpPr>
        <p:spPr/>
        <p:txBody>
          <a:bodyPr/>
          <a:lstStyle/>
          <a:p>
            <a:endParaRPr lang="en-US"/>
          </a:p>
        </p:txBody>
      </p:sp>
      <p:pic>
        <p:nvPicPr>
          <p:cNvPr id="5" name="תמונה 4"/>
          <p:cNvPicPr>
            <a:picLocks noChangeAspect="1"/>
          </p:cNvPicPr>
          <p:nvPr/>
        </p:nvPicPr>
        <p:blipFill>
          <a:blip r:embed="rId3"/>
          <a:stretch>
            <a:fillRect/>
          </a:stretch>
        </p:blipFill>
        <p:spPr>
          <a:xfrm>
            <a:off x="560717" y="1368753"/>
            <a:ext cx="11281733" cy="5096490"/>
          </a:xfrm>
          <a:prstGeom prst="rect">
            <a:avLst/>
          </a:prstGeom>
        </p:spPr>
      </p:pic>
    </p:spTree>
    <p:extLst>
      <p:ext uri="{BB962C8B-B14F-4D97-AF65-F5344CB8AC3E}">
        <p14:creationId xmlns:p14="http://schemas.microsoft.com/office/powerpoint/2010/main" val="9508490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913796" y="381000"/>
            <a:ext cx="10353761" cy="1326321"/>
          </a:xfrm>
        </p:spPr>
        <p:txBody>
          <a:bodyPr>
            <a:normAutofit/>
          </a:bodyPr>
          <a:lstStyle/>
          <a:p>
            <a:r>
              <a:rPr lang="en-US" sz="2800" dirty="0"/>
              <a:t>Lets check some stats:</a:t>
            </a:r>
          </a:p>
        </p:txBody>
      </p:sp>
      <p:sp>
        <p:nvSpPr>
          <p:cNvPr id="3" name="מציין מיקום תוכן 2"/>
          <p:cNvSpPr>
            <a:spLocks noGrp="1"/>
          </p:cNvSpPr>
          <p:nvPr>
            <p:ph idx="1"/>
          </p:nvPr>
        </p:nvSpPr>
        <p:spPr>
          <a:xfrm>
            <a:off x="913796" y="1901692"/>
            <a:ext cx="10353762" cy="1053988"/>
          </a:xfrm>
        </p:spPr>
        <p:txBody>
          <a:bodyPr/>
          <a:lstStyle/>
          <a:p>
            <a:r>
              <a:rPr lang="en-US" dirty="0"/>
              <a:t>For the same level of security, we can see that Elliptic Curve needs a much smaller key size than RSA</a:t>
            </a:r>
          </a:p>
        </p:txBody>
      </p:sp>
      <p:pic>
        <p:nvPicPr>
          <p:cNvPr id="3074" name="Picture 2" descr="https://www.globalsign.com/application/files/1714/3284/2298/key-size-comparison.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232" y="2955680"/>
            <a:ext cx="9331325" cy="3624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19186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en-US" dirty="0"/>
              <a:t>Man In The Middle:</a:t>
            </a:r>
          </a:p>
        </p:txBody>
      </p:sp>
      <p:sp>
        <p:nvSpPr>
          <p:cNvPr id="3" name="מציין מיקום תוכן 2"/>
          <p:cNvSpPr>
            <a:spLocks noGrp="1"/>
          </p:cNvSpPr>
          <p:nvPr>
            <p:ph idx="1"/>
          </p:nvPr>
        </p:nvSpPr>
        <p:spPr>
          <a:xfrm>
            <a:off x="913794" y="1736836"/>
            <a:ext cx="10353762" cy="2116707"/>
          </a:xfrm>
        </p:spPr>
        <p:txBody>
          <a:bodyPr/>
          <a:lstStyle/>
          <a:p>
            <a:r>
              <a:rPr lang="en-US" dirty="0"/>
              <a:t>A third party in the middle, can intercept the key generation between Alice and Bob</a:t>
            </a:r>
          </a:p>
          <a:p>
            <a:r>
              <a:rPr lang="en-US" dirty="0"/>
              <a:t>Thus generating 2 shared keys, to share with Bob and Allice</a:t>
            </a:r>
          </a:p>
          <a:p>
            <a:r>
              <a:rPr lang="en-US" dirty="0" err="1"/>
              <a:t>Diffie</a:t>
            </a:r>
            <a:r>
              <a:rPr lang="en-US" dirty="0"/>
              <a:t>-Hellman alone IS IN DEEP TROUBLE here</a:t>
            </a:r>
          </a:p>
          <a:p>
            <a:r>
              <a:rPr lang="en-US" dirty="0"/>
              <a:t>So what do we do? we use the help of RSA</a:t>
            </a:r>
          </a:p>
        </p:txBody>
      </p:sp>
      <p:pic>
        <p:nvPicPr>
          <p:cNvPr id="4" name="תמונה 3"/>
          <p:cNvPicPr>
            <a:picLocks noChangeAspect="1"/>
          </p:cNvPicPr>
          <p:nvPr/>
        </p:nvPicPr>
        <p:blipFill>
          <a:blip r:embed="rId2"/>
          <a:stretch>
            <a:fillRect/>
          </a:stretch>
        </p:blipFill>
        <p:spPr>
          <a:xfrm>
            <a:off x="913793" y="3853543"/>
            <a:ext cx="10353763" cy="2953082"/>
          </a:xfrm>
          <a:prstGeom prst="rect">
            <a:avLst/>
          </a:prstGeom>
        </p:spPr>
      </p:pic>
    </p:spTree>
    <p:extLst>
      <p:ext uri="{BB962C8B-B14F-4D97-AF65-F5344CB8AC3E}">
        <p14:creationId xmlns:p14="http://schemas.microsoft.com/office/powerpoint/2010/main" val="37863197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4890223" y="0"/>
            <a:ext cx="2400905" cy="1326321"/>
          </a:xfrm>
        </p:spPr>
        <p:txBody>
          <a:bodyPr/>
          <a:lstStyle/>
          <a:p>
            <a:r>
              <a:rPr lang="en-US" sz="3600" spc="600" dirty="0">
                <a:latin typeface="Times New Roman"/>
                <a:cs typeface="Times New Roman"/>
              </a:rPr>
              <a:t>RSA</a:t>
            </a:r>
            <a:endParaRPr lang="en-US" spc="600" dirty="0"/>
          </a:p>
        </p:txBody>
      </p:sp>
      <p:sp>
        <p:nvSpPr>
          <p:cNvPr id="3" name="מציין מיקום תוכן 2"/>
          <p:cNvSpPr>
            <a:spLocks noGrp="1"/>
          </p:cNvSpPr>
          <p:nvPr>
            <p:ph idx="1"/>
          </p:nvPr>
        </p:nvSpPr>
        <p:spPr>
          <a:xfrm>
            <a:off x="472924" y="1197993"/>
            <a:ext cx="11479590" cy="5121164"/>
          </a:xfrm>
        </p:spPr>
        <p:txBody>
          <a:bodyPr>
            <a:normAutofit fontScale="92500" lnSpcReduction="10000"/>
          </a:bodyPr>
          <a:lstStyle/>
          <a:p>
            <a:pPr>
              <a:buFont typeface="Wingdings" panose="05000000000000000000" pitchFamily="2" charset="2"/>
              <a:buChar char="Ø"/>
            </a:pPr>
            <a:r>
              <a:rPr lang="en-US" sz="1900" dirty="0">
                <a:latin typeface="Times New Roman"/>
                <a:cs typeface="Times New Roman"/>
              </a:rPr>
              <a:t>Developed by </a:t>
            </a:r>
            <a:r>
              <a:rPr lang="en-US" sz="1900" dirty="0" err="1">
                <a:latin typeface="Times New Roman"/>
                <a:cs typeface="Times New Roman"/>
              </a:rPr>
              <a:t>Rivest</a:t>
            </a:r>
            <a:r>
              <a:rPr lang="en-US" sz="1900" dirty="0">
                <a:latin typeface="Times New Roman"/>
                <a:cs typeface="Times New Roman"/>
              </a:rPr>
              <a:t>, Shamir, and </a:t>
            </a:r>
            <a:r>
              <a:rPr lang="en-US" sz="1900" dirty="0" err="1">
                <a:latin typeface="Times New Roman"/>
                <a:cs typeface="Times New Roman"/>
              </a:rPr>
              <a:t>Adleman</a:t>
            </a:r>
            <a:r>
              <a:rPr lang="en-US" sz="1900" dirty="0">
                <a:latin typeface="Times New Roman"/>
                <a:cs typeface="Times New Roman"/>
              </a:rPr>
              <a:t> (1977)</a:t>
            </a:r>
          </a:p>
          <a:p>
            <a:pPr lvl="1">
              <a:buFont typeface="Courier New" panose="02070309020205020404" pitchFamily="49" charset="0"/>
              <a:buChar char="o"/>
            </a:pPr>
            <a:r>
              <a:rPr lang="en-US" sz="1900" dirty="0">
                <a:latin typeface="Times New Roman"/>
                <a:cs typeface="Times New Roman"/>
              </a:rPr>
              <a:t>Most widely used public key algorithm</a:t>
            </a:r>
          </a:p>
          <a:p>
            <a:pPr lvl="1">
              <a:buFont typeface="Courier New" panose="02070309020205020404" pitchFamily="49" charset="0"/>
              <a:buChar char="o"/>
            </a:pPr>
            <a:r>
              <a:rPr lang="en-US" sz="1900" dirty="0">
                <a:latin typeface="Times New Roman"/>
                <a:cs typeface="Times New Roman"/>
              </a:rPr>
              <a:t>Receives its security from the difficulty of factoring large numbers</a:t>
            </a:r>
          </a:p>
          <a:p>
            <a:pPr lvl="1">
              <a:buFont typeface="Courier New" panose="02070309020205020404" pitchFamily="49" charset="0"/>
              <a:buChar char="o"/>
            </a:pPr>
            <a:r>
              <a:rPr lang="en-US" sz="1900" dirty="0">
                <a:latin typeface="Times New Roman"/>
                <a:cs typeface="Times New Roman"/>
              </a:rPr>
              <a:t>Actually discovered first by UK GCHQ (Ellis and Cocks) in 1973 !</a:t>
            </a:r>
          </a:p>
          <a:p>
            <a:pPr>
              <a:buFont typeface="Wingdings" panose="05000000000000000000" pitchFamily="2" charset="2"/>
              <a:buChar char="Ø"/>
            </a:pPr>
            <a:r>
              <a:rPr lang="en-US" sz="1900" b="1" dirty="0">
                <a:latin typeface="Times New Roman"/>
                <a:cs typeface="Times New Roman"/>
              </a:rPr>
              <a:t>Algorithm:</a:t>
            </a:r>
          </a:p>
          <a:p>
            <a:pPr lvl="1">
              <a:buFont typeface="Courier New" panose="02070309020205020404" pitchFamily="49" charset="0"/>
              <a:buChar char="o"/>
            </a:pPr>
            <a:r>
              <a:rPr lang="en-US" sz="1900" dirty="0">
                <a:latin typeface="Times New Roman"/>
                <a:cs typeface="Times New Roman"/>
              </a:rPr>
              <a:t>Works as a block cipher, where each plaintext/</a:t>
            </a:r>
            <a:r>
              <a:rPr lang="en-US" sz="1900" dirty="0" err="1">
                <a:latin typeface="Times New Roman"/>
                <a:cs typeface="Times New Roman"/>
              </a:rPr>
              <a:t>ciphertext</a:t>
            </a:r>
            <a:r>
              <a:rPr lang="en-US" sz="1900" dirty="0">
                <a:latin typeface="Times New Roman"/>
                <a:cs typeface="Times New Roman"/>
              </a:rPr>
              <a:t> block is integer between 0 and </a:t>
            </a:r>
            <a:r>
              <a:rPr lang="en-US" sz="1900" i="1" dirty="0">
                <a:latin typeface="Times New Roman"/>
                <a:cs typeface="Times New Roman"/>
              </a:rPr>
              <a:t>n (for some n=2</a:t>
            </a:r>
            <a:r>
              <a:rPr lang="en-US" sz="1900" i="1" baseline="30000" dirty="0">
                <a:latin typeface="Times New Roman"/>
                <a:cs typeface="Times New Roman"/>
              </a:rPr>
              <a:t>k</a:t>
            </a:r>
            <a:r>
              <a:rPr lang="en-US" sz="1900" i="1" dirty="0">
                <a:latin typeface="Times New Roman"/>
                <a:cs typeface="Times New Roman"/>
              </a:rPr>
              <a:t>)</a:t>
            </a:r>
          </a:p>
          <a:p>
            <a:pPr lvl="1">
              <a:buFont typeface="Courier New" panose="02070309020205020404" pitchFamily="49" charset="0"/>
              <a:buChar char="o"/>
            </a:pPr>
            <a:r>
              <a:rPr lang="en-US" sz="1900" dirty="0">
                <a:latin typeface="Times New Roman"/>
                <a:cs typeface="Times New Roman"/>
              </a:rPr>
              <a:t>Each receiver chooses </a:t>
            </a:r>
            <a:r>
              <a:rPr lang="en-US" sz="1900" i="1" dirty="0">
                <a:latin typeface="Times New Roman"/>
                <a:cs typeface="Times New Roman"/>
              </a:rPr>
              <a:t>e</a:t>
            </a:r>
            <a:r>
              <a:rPr lang="en-US" sz="1900" dirty="0">
                <a:latin typeface="Times New Roman"/>
                <a:cs typeface="Times New Roman"/>
              </a:rPr>
              <a:t>, </a:t>
            </a:r>
            <a:r>
              <a:rPr lang="en-US" sz="1900" i="1" dirty="0">
                <a:latin typeface="Times New Roman"/>
                <a:cs typeface="Times New Roman"/>
              </a:rPr>
              <a:t>d</a:t>
            </a:r>
          </a:p>
          <a:p>
            <a:pPr lvl="1">
              <a:buFont typeface="Courier New" panose="02070309020205020404" pitchFamily="49" charset="0"/>
              <a:buChar char="o"/>
            </a:pPr>
            <a:r>
              <a:rPr lang="en-US" sz="1900" dirty="0">
                <a:latin typeface="Times New Roman"/>
                <a:cs typeface="Times New Roman"/>
              </a:rPr>
              <a:t>The values of </a:t>
            </a:r>
            <a:r>
              <a:rPr lang="en-US" sz="1900" i="1" dirty="0">
                <a:latin typeface="Times New Roman"/>
                <a:cs typeface="Times New Roman"/>
              </a:rPr>
              <a:t>e</a:t>
            </a:r>
            <a:r>
              <a:rPr lang="en-US" sz="1900" dirty="0">
                <a:latin typeface="Times New Roman"/>
                <a:cs typeface="Times New Roman"/>
              </a:rPr>
              <a:t>, and </a:t>
            </a:r>
            <a:r>
              <a:rPr lang="en-US" sz="1900" i="1" dirty="0">
                <a:latin typeface="Times New Roman"/>
                <a:cs typeface="Times New Roman"/>
              </a:rPr>
              <a:t>n</a:t>
            </a:r>
            <a:r>
              <a:rPr lang="en-US" sz="1900" dirty="0">
                <a:latin typeface="Times New Roman"/>
                <a:cs typeface="Times New Roman"/>
              </a:rPr>
              <a:t> are made public; </a:t>
            </a:r>
            <a:r>
              <a:rPr lang="en-US" sz="1900" i="1" dirty="0">
                <a:latin typeface="Times New Roman"/>
                <a:cs typeface="Times New Roman"/>
              </a:rPr>
              <a:t>d</a:t>
            </a:r>
            <a:r>
              <a:rPr lang="en-US" sz="1900" dirty="0">
                <a:latin typeface="Times New Roman"/>
                <a:cs typeface="Times New Roman"/>
              </a:rPr>
              <a:t> is kept secret</a:t>
            </a:r>
          </a:p>
          <a:p>
            <a:pPr lvl="1">
              <a:buFont typeface="Courier New" panose="02070309020205020404" pitchFamily="49" charset="0"/>
              <a:buChar char="o"/>
            </a:pPr>
            <a:r>
              <a:rPr lang="en-US" sz="1900" dirty="0">
                <a:latin typeface="Times New Roman"/>
                <a:cs typeface="Times New Roman"/>
              </a:rPr>
              <a:t>Encryption: C=M</a:t>
            </a:r>
            <a:r>
              <a:rPr lang="en-US" sz="1900" i="1" baseline="30000" dirty="0">
                <a:latin typeface="Times New Roman"/>
                <a:cs typeface="Times New Roman"/>
              </a:rPr>
              <a:t>e</a:t>
            </a:r>
            <a:r>
              <a:rPr lang="en-US" sz="1900" dirty="0">
                <a:latin typeface="Times New Roman"/>
                <a:cs typeface="Times New Roman"/>
              </a:rPr>
              <a:t> mod </a:t>
            </a:r>
            <a:r>
              <a:rPr lang="en-US" sz="1900" i="1" dirty="0">
                <a:latin typeface="Times New Roman"/>
                <a:cs typeface="Times New Roman"/>
              </a:rPr>
              <a:t>n</a:t>
            </a:r>
          </a:p>
          <a:p>
            <a:pPr lvl="1">
              <a:buFont typeface="Courier New" panose="02070309020205020404" pitchFamily="49" charset="0"/>
              <a:buChar char="o"/>
            </a:pPr>
            <a:r>
              <a:rPr lang="en-US" sz="1900" dirty="0">
                <a:latin typeface="Times New Roman"/>
                <a:cs typeface="Times New Roman"/>
              </a:rPr>
              <a:t>Decryption: M=C</a:t>
            </a:r>
            <a:r>
              <a:rPr lang="en-US" sz="1900" i="1" baseline="30000" dirty="0">
                <a:latin typeface="Times New Roman"/>
                <a:cs typeface="Times New Roman"/>
              </a:rPr>
              <a:t>d</a:t>
            </a:r>
            <a:r>
              <a:rPr lang="en-US" sz="1900" i="1" dirty="0">
                <a:latin typeface="Times New Roman"/>
                <a:cs typeface="Times New Roman"/>
              </a:rPr>
              <a:t> </a:t>
            </a:r>
            <a:r>
              <a:rPr lang="en-US" sz="1900" dirty="0">
                <a:latin typeface="Times New Roman"/>
                <a:cs typeface="Times New Roman"/>
              </a:rPr>
              <a:t>mod </a:t>
            </a:r>
            <a:r>
              <a:rPr lang="en-US" sz="1900" i="1" dirty="0">
                <a:latin typeface="Times New Roman"/>
                <a:cs typeface="Times New Roman"/>
              </a:rPr>
              <a:t>n</a:t>
            </a:r>
            <a:r>
              <a:rPr lang="en-US" sz="1900" dirty="0">
                <a:latin typeface="Times New Roman"/>
                <a:cs typeface="Times New Roman"/>
              </a:rPr>
              <a:t> = M</a:t>
            </a:r>
            <a:r>
              <a:rPr lang="en-US" sz="1900" i="1" baseline="30000" dirty="0">
                <a:latin typeface="Times New Roman"/>
                <a:cs typeface="Times New Roman"/>
              </a:rPr>
              <a:t>ed</a:t>
            </a:r>
            <a:r>
              <a:rPr lang="en-US" sz="1900" dirty="0">
                <a:latin typeface="Times New Roman"/>
                <a:cs typeface="Times New Roman"/>
              </a:rPr>
              <a:t> mod </a:t>
            </a:r>
            <a:r>
              <a:rPr lang="en-US" sz="1900" i="1" dirty="0">
                <a:latin typeface="Times New Roman"/>
                <a:cs typeface="Times New Roman"/>
              </a:rPr>
              <a:t>n</a:t>
            </a:r>
          </a:p>
          <a:p>
            <a:pPr>
              <a:buFont typeface="Wingdings" panose="05000000000000000000" pitchFamily="2" charset="2"/>
              <a:buChar char="Ø"/>
            </a:pPr>
            <a:r>
              <a:rPr lang="en-US" sz="1900" dirty="0">
                <a:latin typeface="Times New Roman"/>
                <a:cs typeface="Times New Roman"/>
              </a:rPr>
              <a:t>The RSA algorithm is an asymmetric cryptography algorithm; this means that it uses a public key and a private key (</a:t>
            </a:r>
            <a:r>
              <a:rPr lang="en-US" sz="1900" dirty="0" err="1">
                <a:latin typeface="Times New Roman"/>
                <a:cs typeface="Times New Roman"/>
              </a:rPr>
              <a:t>i.e</a:t>
            </a:r>
            <a:r>
              <a:rPr lang="en-US" sz="1900" dirty="0">
                <a:latin typeface="Times New Roman"/>
                <a:cs typeface="Times New Roman"/>
              </a:rPr>
              <a:t> two different, mathematically linked keys). As their names suggest, a public key is shared publicly, while a private key is secret and must not be shared with anyone.</a:t>
            </a:r>
          </a:p>
          <a:p>
            <a:endParaRPr lang="en-US" dirty="0"/>
          </a:p>
        </p:txBody>
      </p:sp>
    </p:spTree>
    <p:extLst>
      <p:ext uri="{BB962C8B-B14F-4D97-AF65-F5344CB8AC3E}">
        <p14:creationId xmlns:p14="http://schemas.microsoft.com/office/powerpoint/2010/main" val="1106701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4228495" y="110592"/>
            <a:ext cx="2678491" cy="1326321"/>
          </a:xfrm>
        </p:spPr>
        <p:txBody>
          <a:bodyPr/>
          <a:lstStyle/>
          <a:p>
            <a:r>
              <a:rPr lang="en-US" sz="3600" dirty="0">
                <a:latin typeface="Times New Roman"/>
                <a:cs typeface="Times New Roman"/>
              </a:rPr>
              <a:t>RSA Use</a:t>
            </a:r>
            <a:endParaRPr lang="en-US" dirty="0"/>
          </a:p>
        </p:txBody>
      </p:sp>
      <p:sp>
        <p:nvSpPr>
          <p:cNvPr id="3" name="מציין מיקום תוכן 2"/>
          <p:cNvSpPr>
            <a:spLocks noGrp="1"/>
          </p:cNvSpPr>
          <p:nvPr>
            <p:ph idx="1"/>
          </p:nvPr>
        </p:nvSpPr>
        <p:spPr>
          <a:xfrm>
            <a:off x="913795" y="1436913"/>
            <a:ext cx="10353762" cy="4865915"/>
          </a:xfrm>
        </p:spPr>
        <p:txBody>
          <a:bodyPr>
            <a:noAutofit/>
          </a:bodyPr>
          <a:lstStyle/>
          <a:p>
            <a:pPr>
              <a:lnSpc>
                <a:spcPct val="150000"/>
              </a:lnSpc>
              <a:buFont typeface="Wingdings" panose="05000000000000000000" pitchFamily="2" charset="2"/>
              <a:buChar char="Ø"/>
            </a:pPr>
            <a:r>
              <a:rPr lang="he-IL" sz="2400" dirty="0">
                <a:latin typeface="Times New Roman"/>
                <a:cs typeface="Times New Roman"/>
              </a:rPr>
              <a:t> </a:t>
            </a:r>
            <a:r>
              <a:rPr lang="en-AU" sz="2400" dirty="0">
                <a:latin typeface="Times New Roman"/>
                <a:cs typeface="Times New Roman"/>
              </a:rPr>
              <a:t>to encrypt a message M the sender:</a:t>
            </a:r>
            <a:endParaRPr lang="en-US" sz="2400" dirty="0">
              <a:latin typeface="Times New Roman"/>
              <a:cs typeface="Calibri" panose="020F0502020204030204"/>
            </a:endParaRPr>
          </a:p>
          <a:p>
            <a:pPr lvl="1">
              <a:lnSpc>
                <a:spcPct val="150000"/>
              </a:lnSpc>
              <a:buFont typeface="Wingdings" panose="05000000000000000000" pitchFamily="2" charset="2"/>
              <a:buChar char="v"/>
            </a:pPr>
            <a:r>
              <a:rPr lang="he-IL" sz="2400" dirty="0">
                <a:latin typeface="Times New Roman"/>
                <a:cs typeface="Times New Roman"/>
              </a:rPr>
              <a:t> </a:t>
            </a:r>
            <a:r>
              <a:rPr lang="en-AU" sz="2400" dirty="0">
                <a:latin typeface="Times New Roman"/>
                <a:cs typeface="Times New Roman"/>
              </a:rPr>
              <a:t>obtains </a:t>
            </a:r>
            <a:r>
              <a:rPr lang="en-AU" sz="2400" b="1" dirty="0">
                <a:latin typeface="Times New Roman"/>
                <a:cs typeface="Times New Roman"/>
              </a:rPr>
              <a:t>public key</a:t>
            </a:r>
            <a:r>
              <a:rPr lang="en-AU" sz="2400" dirty="0">
                <a:latin typeface="Times New Roman"/>
                <a:cs typeface="Times New Roman"/>
              </a:rPr>
              <a:t> of recipient </a:t>
            </a:r>
            <a:r>
              <a:rPr lang="en-US" sz="2400" dirty="0">
                <a:latin typeface="Times New Roman"/>
                <a:cs typeface="Miriam"/>
              </a:rPr>
              <a:t>k</a:t>
            </a:r>
            <a:r>
              <a:rPr lang="en-US" sz="2400" baseline="-25000" dirty="0">
                <a:latin typeface="Times New Roman"/>
                <a:cs typeface="Miriam"/>
              </a:rPr>
              <a:t>1</a:t>
            </a:r>
            <a:r>
              <a:rPr lang="en-AU" sz="2400" dirty="0">
                <a:latin typeface="Times New Roman"/>
                <a:cs typeface="Times New Roman"/>
              </a:rPr>
              <a:t> ={</a:t>
            </a:r>
            <a:r>
              <a:rPr lang="en-AU" sz="2400" dirty="0" err="1">
                <a:latin typeface="Times New Roman"/>
                <a:cs typeface="Times New Roman"/>
              </a:rPr>
              <a:t>e,n</a:t>
            </a:r>
            <a:r>
              <a:rPr lang="en-AU" sz="2400" dirty="0">
                <a:latin typeface="Times New Roman"/>
                <a:cs typeface="Times New Roman"/>
              </a:rPr>
              <a:t>} </a:t>
            </a:r>
          </a:p>
          <a:p>
            <a:pPr lvl="1">
              <a:lnSpc>
                <a:spcPct val="150000"/>
              </a:lnSpc>
              <a:buFont typeface="Wingdings" panose="05000000000000000000" pitchFamily="2" charset="2"/>
              <a:buChar char="v"/>
            </a:pPr>
            <a:r>
              <a:rPr lang="he-IL" sz="2400" dirty="0">
                <a:latin typeface="Times New Roman"/>
                <a:cs typeface="Times New Roman"/>
              </a:rPr>
              <a:t> </a:t>
            </a:r>
            <a:r>
              <a:rPr lang="en-AU" sz="2400" dirty="0">
                <a:latin typeface="Times New Roman"/>
                <a:cs typeface="Times New Roman"/>
              </a:rPr>
              <a:t>computes: C=M</a:t>
            </a:r>
            <a:r>
              <a:rPr lang="en-AU" sz="2400" baseline="30000" dirty="0">
                <a:latin typeface="Times New Roman"/>
                <a:cs typeface="Times New Roman"/>
              </a:rPr>
              <a:t>e</a:t>
            </a:r>
            <a:r>
              <a:rPr lang="en-AU" sz="2400" dirty="0">
                <a:latin typeface="Times New Roman"/>
                <a:cs typeface="Times New Roman"/>
              </a:rPr>
              <a:t> mod n, where 0</a:t>
            </a:r>
            <a:r>
              <a:rPr lang="en-AU" sz="2400" dirty="0">
                <a:latin typeface="Times New Roman"/>
                <a:cs typeface="Times New Roman"/>
                <a:sym typeface="Symbol"/>
              </a:rPr>
              <a:t></a:t>
            </a:r>
            <a:r>
              <a:rPr lang="en-AU" sz="2400" dirty="0">
                <a:latin typeface="Times New Roman"/>
                <a:cs typeface="Times New Roman"/>
              </a:rPr>
              <a:t>M </a:t>
            </a:r>
            <a:r>
              <a:rPr lang="en-AU" sz="2400" dirty="0">
                <a:latin typeface="Times New Roman"/>
                <a:cs typeface="Times New Roman"/>
                <a:sym typeface="Symbol"/>
              </a:rPr>
              <a:t></a:t>
            </a:r>
            <a:r>
              <a:rPr lang="en-AU" sz="2400" dirty="0">
                <a:latin typeface="Times New Roman"/>
                <a:cs typeface="Times New Roman"/>
              </a:rPr>
              <a:t> n</a:t>
            </a:r>
          </a:p>
          <a:p>
            <a:pPr>
              <a:lnSpc>
                <a:spcPct val="150000"/>
              </a:lnSpc>
              <a:buFont typeface="Wingdings" panose="05000000000000000000" pitchFamily="2" charset="2"/>
              <a:buChar char="Ø"/>
            </a:pPr>
            <a:r>
              <a:rPr lang="he-IL" sz="2400" dirty="0">
                <a:latin typeface="Times New Roman"/>
                <a:cs typeface="Times New Roman"/>
              </a:rPr>
              <a:t> </a:t>
            </a:r>
            <a:r>
              <a:rPr lang="en-AU" sz="2400" dirty="0">
                <a:latin typeface="Times New Roman"/>
                <a:cs typeface="Times New Roman"/>
              </a:rPr>
              <a:t>to decrypt the </a:t>
            </a:r>
            <a:r>
              <a:rPr lang="en-AU" sz="2400" dirty="0" err="1">
                <a:latin typeface="Times New Roman"/>
                <a:cs typeface="Times New Roman"/>
              </a:rPr>
              <a:t>ciphertext</a:t>
            </a:r>
            <a:r>
              <a:rPr lang="en-AU" sz="2400" dirty="0">
                <a:latin typeface="Times New Roman"/>
                <a:cs typeface="Times New Roman"/>
              </a:rPr>
              <a:t> C the owner:</a:t>
            </a:r>
          </a:p>
          <a:p>
            <a:pPr lvl="1">
              <a:lnSpc>
                <a:spcPct val="150000"/>
              </a:lnSpc>
              <a:buFont typeface="Wingdings" panose="05000000000000000000" pitchFamily="2" charset="2"/>
              <a:buChar char="v"/>
            </a:pPr>
            <a:r>
              <a:rPr lang="he-IL" sz="2400" dirty="0">
                <a:latin typeface="Times New Roman"/>
                <a:cs typeface="Times New Roman"/>
              </a:rPr>
              <a:t> </a:t>
            </a:r>
            <a:r>
              <a:rPr lang="en-AU" sz="2400" dirty="0">
                <a:latin typeface="Times New Roman"/>
                <a:cs typeface="Times New Roman"/>
              </a:rPr>
              <a:t>uses their </a:t>
            </a:r>
            <a:r>
              <a:rPr lang="en-AU" sz="2400" b="1" dirty="0">
                <a:latin typeface="Times New Roman"/>
                <a:cs typeface="Times New Roman"/>
              </a:rPr>
              <a:t>private key</a:t>
            </a:r>
            <a:r>
              <a:rPr lang="en-AU" sz="2400" dirty="0">
                <a:latin typeface="Times New Roman"/>
                <a:cs typeface="Times New Roman"/>
              </a:rPr>
              <a:t> </a:t>
            </a:r>
            <a:r>
              <a:rPr lang="en-US" sz="2400" dirty="0">
                <a:latin typeface="Times New Roman"/>
                <a:cs typeface="Miriam"/>
              </a:rPr>
              <a:t>k</a:t>
            </a:r>
            <a:r>
              <a:rPr lang="en-US" sz="2400" baseline="-25000" dirty="0">
                <a:latin typeface="Times New Roman"/>
                <a:cs typeface="Miriam"/>
              </a:rPr>
              <a:t>2</a:t>
            </a:r>
            <a:r>
              <a:rPr lang="en-AU" sz="2400" dirty="0">
                <a:latin typeface="Times New Roman"/>
                <a:ea typeface="Gulim"/>
                <a:cs typeface="Times New Roman"/>
              </a:rPr>
              <a:t> ={</a:t>
            </a:r>
            <a:r>
              <a:rPr lang="en-AU" sz="2400" dirty="0" err="1">
                <a:latin typeface="Times New Roman"/>
                <a:ea typeface="Gulim"/>
                <a:cs typeface="Times New Roman"/>
              </a:rPr>
              <a:t>d,p,q</a:t>
            </a:r>
            <a:r>
              <a:rPr lang="en-AU" sz="2400" dirty="0">
                <a:latin typeface="Times New Roman"/>
                <a:ea typeface="Gulim"/>
                <a:cs typeface="Times New Roman"/>
              </a:rPr>
              <a:t>} </a:t>
            </a:r>
          </a:p>
          <a:p>
            <a:pPr lvl="1">
              <a:lnSpc>
                <a:spcPct val="150000"/>
              </a:lnSpc>
              <a:buFont typeface="Wingdings" panose="05000000000000000000" pitchFamily="2" charset="2"/>
              <a:buChar char="v"/>
            </a:pPr>
            <a:r>
              <a:rPr lang="he-IL" sz="2400" dirty="0">
                <a:latin typeface="Times New Roman"/>
                <a:cs typeface="Times New Roman"/>
              </a:rPr>
              <a:t> </a:t>
            </a:r>
            <a:r>
              <a:rPr lang="en-AU" sz="2400" dirty="0">
                <a:latin typeface="Times New Roman"/>
                <a:cs typeface="Times New Roman"/>
              </a:rPr>
              <a:t>computes: M=C</a:t>
            </a:r>
            <a:r>
              <a:rPr lang="en-AU" sz="2400" baseline="30000" dirty="0">
                <a:latin typeface="Times New Roman"/>
                <a:cs typeface="Times New Roman"/>
              </a:rPr>
              <a:t>d</a:t>
            </a:r>
            <a:r>
              <a:rPr lang="en-AU" sz="2400" dirty="0">
                <a:latin typeface="Times New Roman"/>
                <a:cs typeface="Times New Roman"/>
              </a:rPr>
              <a:t> mod n </a:t>
            </a:r>
          </a:p>
          <a:p>
            <a:pPr>
              <a:lnSpc>
                <a:spcPct val="150000"/>
              </a:lnSpc>
              <a:buFont typeface="Wingdings" panose="05000000000000000000" pitchFamily="2" charset="2"/>
              <a:buChar char="Ø"/>
            </a:pPr>
            <a:r>
              <a:rPr lang="he-IL" sz="2400" dirty="0">
                <a:latin typeface="Times New Roman"/>
                <a:cs typeface="Times New Roman"/>
              </a:rPr>
              <a:t> </a:t>
            </a:r>
            <a:r>
              <a:rPr lang="en-US" sz="2400" dirty="0">
                <a:latin typeface="Times New Roman"/>
                <a:cs typeface="Times New Roman"/>
              </a:rPr>
              <a:t>note that the message M must be smaller than the  modulus n (block if needed)</a:t>
            </a:r>
          </a:p>
          <a:p>
            <a:endParaRPr lang="en-US" sz="2400" dirty="0"/>
          </a:p>
        </p:txBody>
      </p:sp>
      <p:pic>
        <p:nvPicPr>
          <p:cNvPr id="1028" name="Picture 4" descr="Algorithms Explained: RSA Encryption | by Jin Kyu Lim | 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60382" y="1560047"/>
            <a:ext cx="4635517" cy="3431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736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2233547" y="0"/>
            <a:ext cx="7014147" cy="785567"/>
          </a:xfrm>
        </p:spPr>
        <p:txBody>
          <a:bodyPr/>
          <a:lstStyle/>
          <a:p>
            <a:r>
              <a:rPr lang="en-US" dirty="0"/>
              <a:t>Hash function</a:t>
            </a:r>
          </a:p>
        </p:txBody>
      </p:sp>
      <p:sp>
        <p:nvSpPr>
          <p:cNvPr id="3" name="מציין מיקום תוכן 2"/>
          <p:cNvSpPr>
            <a:spLocks noGrp="1"/>
          </p:cNvSpPr>
          <p:nvPr>
            <p:ph idx="1"/>
          </p:nvPr>
        </p:nvSpPr>
        <p:spPr>
          <a:xfrm>
            <a:off x="395320" y="1260016"/>
            <a:ext cx="5204201" cy="4274060"/>
          </a:xfrm>
        </p:spPr>
        <p:txBody>
          <a:bodyPr>
            <a:normAutofit fontScale="92500" lnSpcReduction="20000"/>
          </a:bodyPr>
          <a:lstStyle/>
          <a:p>
            <a:pPr marL="0" indent="0">
              <a:buNone/>
            </a:pPr>
            <a:r>
              <a:rPr lang="en-US" dirty="0"/>
              <a:t>Fixed output size for all the inputs.</a:t>
            </a:r>
          </a:p>
          <a:p>
            <a:pPr marL="0" indent="0">
              <a:buNone/>
            </a:pPr>
            <a:r>
              <a:rPr lang="en-US" dirty="0"/>
              <a:t>Weak collision resistance, if given a hash value H(x) we cant find another x’, that has the same hash value.</a:t>
            </a:r>
          </a:p>
          <a:p>
            <a:pPr marL="0" indent="0">
              <a:buNone/>
            </a:pPr>
            <a:r>
              <a:rPr lang="en-US" dirty="0"/>
              <a:t>Strong collision resistance, we cant find two messages that have the same hash, H(x)=H(x’).</a:t>
            </a:r>
          </a:p>
          <a:p>
            <a:pPr marL="0" indent="0">
              <a:buNone/>
            </a:pPr>
            <a:r>
              <a:rPr lang="en-US" dirty="0"/>
              <a:t>One-way property, we cant find x, having H(x).</a:t>
            </a:r>
          </a:p>
          <a:p>
            <a:pPr marL="0" indent="0">
              <a:buNone/>
            </a:pPr>
            <a:endParaRPr lang="en-US" dirty="0"/>
          </a:p>
          <a:p>
            <a:pPr marL="0" indent="0">
              <a:buNone/>
            </a:pPr>
            <a:r>
              <a:rPr lang="en-US" dirty="0"/>
              <a:t>Hash function is similar to Digital Signature, but it lacks features to be one.</a:t>
            </a:r>
          </a:p>
          <a:p>
            <a:pPr marL="0" indent="0">
              <a:buNone/>
            </a:pPr>
            <a:endParaRPr lang="en-US" dirty="0"/>
          </a:p>
        </p:txBody>
      </p:sp>
      <p:pic>
        <p:nvPicPr>
          <p:cNvPr id="4" name="Picture 2" descr="Cryptographic hash function - Wikipedia">
            <a:extLst>
              <a:ext uri="{FF2B5EF4-FFF2-40B4-BE49-F238E27FC236}">
                <a16:creationId xmlns:a16="http://schemas.microsoft.com/office/drawing/2014/main" id="{5287E1D7-EB9C-4038-B03E-661E8CD00DD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136546" y="1260016"/>
            <a:ext cx="5895257" cy="42740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66675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2ED778C-6ACC-4F9D-8DEF-2CD6917B0065}"/>
              </a:ext>
            </a:extLst>
          </p:cNvPr>
          <p:cNvSpPr txBox="1">
            <a:spLocks/>
          </p:cNvSpPr>
          <p:nvPr/>
        </p:nvSpPr>
        <p:spPr>
          <a:xfrm>
            <a:off x="2914564" y="166552"/>
            <a:ext cx="3659246" cy="285031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a:lstStyle>
          <a:p>
            <a:endParaRPr lang="en-US" sz="5400" dirty="0">
              <a:solidFill>
                <a:srgbClr val="FFFFFF"/>
              </a:solidFill>
            </a:endParaRPr>
          </a:p>
        </p:txBody>
      </p:sp>
      <p:sp>
        <p:nvSpPr>
          <p:cNvPr id="5" name="כותרת 4"/>
          <p:cNvSpPr>
            <a:spLocks noGrp="1"/>
          </p:cNvSpPr>
          <p:nvPr>
            <p:ph type="title"/>
          </p:nvPr>
        </p:nvSpPr>
        <p:spPr>
          <a:xfrm>
            <a:off x="-849691" y="166552"/>
            <a:ext cx="10353761" cy="2407271"/>
          </a:xfrm>
        </p:spPr>
        <p:txBody>
          <a:bodyPr/>
          <a:lstStyle/>
          <a:p>
            <a:r>
              <a:rPr lang="en-US" sz="3600" u="sng" spc="300" dirty="0">
                <a:solidFill>
                  <a:srgbClr val="FFFFFF"/>
                </a:solidFill>
              </a:rPr>
              <a:t>Serpent algorithm</a:t>
            </a:r>
            <a:br>
              <a:rPr lang="en-US" sz="3600" spc="300" dirty="0">
                <a:solidFill>
                  <a:srgbClr val="FFFFFF"/>
                </a:solidFill>
              </a:rPr>
            </a:br>
            <a:endParaRPr lang="en-US" spc="300" dirty="0"/>
          </a:p>
        </p:txBody>
      </p:sp>
      <p:pic>
        <p:nvPicPr>
          <p:cNvPr id="6" name="Picture 4">
            <a:extLst>
              <a:ext uri="{FF2B5EF4-FFF2-40B4-BE49-F238E27FC236}">
                <a16:creationId xmlns:a16="http://schemas.microsoft.com/office/drawing/2014/main" id="{0F5B283B-FEDA-4163-9653-BA9590A910F3}"/>
              </a:ext>
            </a:extLst>
          </p:cNvPr>
          <p:cNvPicPr>
            <a:picLocks noGrp="1" noChangeAspect="1"/>
          </p:cNvPicPr>
          <p:nvPr>
            <p:ph idx="1"/>
          </p:nvPr>
        </p:nvPicPr>
        <p:blipFill rotWithShape="1">
          <a:blip r:embed="rId3"/>
          <a:srcRect l="3745" r="17894" b="-153"/>
          <a:stretch/>
        </p:blipFill>
        <p:spPr>
          <a:xfrm>
            <a:off x="1207710" y="2003816"/>
            <a:ext cx="6842276" cy="4321629"/>
          </a:xfrm>
          <a:prstGeom prst="rect">
            <a:avLst/>
          </a:prstGeom>
        </p:spPr>
      </p:pic>
      <p:pic>
        <p:nvPicPr>
          <p:cNvPr id="7" name="Picture 4" descr="A close up of a reptile&#10;&#10;Description automatically generated">
            <a:extLst>
              <a:ext uri="{FF2B5EF4-FFF2-40B4-BE49-F238E27FC236}">
                <a16:creationId xmlns:a16="http://schemas.microsoft.com/office/drawing/2014/main" id="{0F3EF4F9-0376-4258-9FA3-6E37B50D9DC6}"/>
              </a:ext>
            </a:extLst>
          </p:cNvPr>
          <p:cNvPicPr>
            <a:picLocks noChangeAspect="1"/>
          </p:cNvPicPr>
          <p:nvPr/>
        </p:nvPicPr>
        <p:blipFill>
          <a:blip r:embed="rId4"/>
          <a:stretch>
            <a:fillRect/>
          </a:stretch>
        </p:blipFill>
        <p:spPr>
          <a:xfrm>
            <a:off x="8280664" y="489857"/>
            <a:ext cx="3921720" cy="5835588"/>
          </a:xfrm>
          <a:prstGeom prst="rect">
            <a:avLst/>
          </a:prstGeom>
        </p:spPr>
      </p:pic>
    </p:spTree>
    <p:extLst>
      <p:ext uri="{BB962C8B-B14F-4D97-AF65-F5344CB8AC3E}">
        <p14:creationId xmlns:p14="http://schemas.microsoft.com/office/powerpoint/2010/main" val="31690678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3483979" y="11575"/>
            <a:ext cx="5008227" cy="1326321"/>
          </a:xfrm>
        </p:spPr>
        <p:txBody>
          <a:bodyPr/>
          <a:lstStyle/>
          <a:p>
            <a:r>
              <a:rPr lang="en-US" dirty="0"/>
              <a:t>signature</a:t>
            </a:r>
          </a:p>
        </p:txBody>
      </p:sp>
      <p:sp>
        <p:nvSpPr>
          <p:cNvPr id="3" name="מציין מיקום תוכן 2"/>
          <p:cNvSpPr>
            <a:spLocks noGrp="1"/>
          </p:cNvSpPr>
          <p:nvPr>
            <p:ph idx="1"/>
          </p:nvPr>
        </p:nvSpPr>
        <p:spPr>
          <a:xfrm>
            <a:off x="92597" y="1157467"/>
            <a:ext cx="6516547" cy="5231758"/>
          </a:xfrm>
        </p:spPr>
        <p:txBody>
          <a:bodyPr>
            <a:normAutofit fontScale="77500" lnSpcReduction="20000"/>
          </a:bodyPr>
          <a:lstStyle/>
          <a:p>
            <a:r>
              <a:rPr lang="en-US" dirty="0"/>
              <a:t>Digital signatures are the public-key primitives of message authentication. In the physical world, it is common to use handwritten signatures on handwritten or typed messages. They are used to bind signatory to the message.</a:t>
            </a:r>
          </a:p>
          <a:p>
            <a:endParaRPr lang="en-US" dirty="0"/>
          </a:p>
          <a:p>
            <a:r>
              <a:rPr lang="en-US" dirty="0"/>
              <a:t>Similarly, a digital signature is a technique that binds a person/entity to the digital data. This binding can be independently verified by receiver as well as any third party.</a:t>
            </a:r>
          </a:p>
          <a:p>
            <a:endParaRPr lang="en-US" dirty="0"/>
          </a:p>
          <a:p>
            <a:r>
              <a:rPr lang="en-US" dirty="0"/>
              <a:t>Digital signature is a cryptographic value that is calculated from the data and a secret key known only by the signer.</a:t>
            </a:r>
          </a:p>
          <a:p>
            <a:endParaRPr lang="en-US" dirty="0"/>
          </a:p>
          <a:p>
            <a:r>
              <a:rPr lang="en-US" dirty="0"/>
              <a:t>In real world, the receiver of message needs assurance that the message belongs to the sender and he should not be able to repudiate the origination of that message. This requirement is very crucial in business applications, since likelihood of a dispute over exchanged data is very high.</a:t>
            </a:r>
          </a:p>
          <a:p>
            <a:endParaRPr lang="en-US" dirty="0"/>
          </a:p>
        </p:txBody>
      </p:sp>
      <p:pic>
        <p:nvPicPr>
          <p:cNvPr id="4" name="תמונה 3"/>
          <p:cNvPicPr>
            <a:picLocks noChangeAspect="1"/>
          </p:cNvPicPr>
          <p:nvPr/>
        </p:nvPicPr>
        <p:blipFill rotWithShape="1">
          <a:blip r:embed="rId3"/>
          <a:srcRect l="3914" t="2762" r="2024" b="2752"/>
          <a:stretch/>
        </p:blipFill>
        <p:spPr>
          <a:xfrm>
            <a:off x="6399014" y="1241569"/>
            <a:ext cx="5379129" cy="4244831"/>
          </a:xfrm>
          <a:prstGeom prst="rect">
            <a:avLst/>
          </a:prstGeom>
        </p:spPr>
      </p:pic>
    </p:spTree>
    <p:extLst>
      <p:ext uri="{BB962C8B-B14F-4D97-AF65-F5344CB8AC3E}">
        <p14:creationId xmlns:p14="http://schemas.microsoft.com/office/powerpoint/2010/main" val="1549443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3444724" y="168728"/>
            <a:ext cx="5013476" cy="2084614"/>
          </a:xfrm>
        </p:spPr>
        <p:txBody>
          <a:bodyPr/>
          <a:lstStyle/>
          <a:p>
            <a:r>
              <a:rPr lang="en-GB" sz="3600" dirty="0">
                <a:latin typeface="Times New Roman"/>
                <a:cs typeface="Times New Roman"/>
              </a:rPr>
              <a:t>RSA Signature</a:t>
            </a:r>
            <a:br>
              <a:rPr lang="en-US" sz="3600" dirty="0">
                <a:latin typeface="Times New Roman"/>
                <a:cs typeface="Times New Roman"/>
              </a:rPr>
            </a:br>
            <a:endParaRPr lang="en-US" dirty="0"/>
          </a:p>
        </p:txBody>
      </p:sp>
      <p:sp>
        <p:nvSpPr>
          <p:cNvPr id="3" name="מציין מיקום תוכן 2"/>
          <p:cNvSpPr>
            <a:spLocks noGrp="1"/>
          </p:cNvSpPr>
          <p:nvPr>
            <p:ph idx="1"/>
          </p:nvPr>
        </p:nvSpPr>
        <p:spPr>
          <a:xfrm>
            <a:off x="774581" y="1900120"/>
            <a:ext cx="10353762" cy="4549665"/>
          </a:xfrm>
        </p:spPr>
        <p:txBody>
          <a:bodyPr>
            <a:normAutofit/>
          </a:bodyPr>
          <a:lstStyle/>
          <a:p>
            <a:pPr>
              <a:lnSpc>
                <a:spcPct val="110000"/>
              </a:lnSpc>
              <a:buFont typeface="Wingdings" panose="05000000000000000000" pitchFamily="2" charset="2"/>
              <a:buChar char="v"/>
            </a:pPr>
            <a:r>
              <a:rPr lang="he-IL" dirty="0">
                <a:latin typeface="Times New Roman"/>
                <a:ea typeface="+mn-lt"/>
                <a:cs typeface="+mn-lt"/>
              </a:rPr>
              <a:t> </a:t>
            </a:r>
            <a:r>
              <a:rPr lang="en-US" sz="2400" dirty="0">
                <a:latin typeface="Times New Roman"/>
                <a:ea typeface="+mn-lt"/>
                <a:cs typeface="+mn-lt"/>
              </a:rPr>
              <a:t>RSA signature is a type of digital signature, which uses the RSA asymmetric key algorithm.</a:t>
            </a:r>
            <a:endParaRPr lang="he-IL" sz="2400" dirty="0">
              <a:latin typeface="Times New Roman"/>
              <a:ea typeface="+mn-lt"/>
              <a:cs typeface="+mn-lt"/>
            </a:endParaRPr>
          </a:p>
          <a:p>
            <a:pPr>
              <a:lnSpc>
                <a:spcPct val="110000"/>
              </a:lnSpc>
              <a:buFont typeface="Wingdings" panose="05000000000000000000" pitchFamily="2" charset="2"/>
              <a:buChar char="v"/>
            </a:pPr>
            <a:endParaRPr lang="he-IL" sz="2400" dirty="0">
              <a:latin typeface="Times New Roman"/>
              <a:ea typeface="+mn-lt"/>
              <a:cs typeface="+mn-lt"/>
            </a:endParaRPr>
          </a:p>
          <a:p>
            <a:pPr>
              <a:lnSpc>
                <a:spcPct val="110000"/>
              </a:lnSpc>
              <a:buFont typeface="Wingdings" panose="05000000000000000000" pitchFamily="2" charset="2"/>
              <a:buChar char="v"/>
            </a:pPr>
            <a:r>
              <a:rPr lang="en-US" sz="2400" dirty="0">
                <a:latin typeface="Times New Roman"/>
                <a:ea typeface="+mn-lt"/>
                <a:cs typeface="+mn-lt"/>
              </a:rPr>
              <a:t>RSA signature is the most widely use digital signature in practice.</a:t>
            </a:r>
            <a:endParaRPr lang="he-IL" sz="2400" dirty="0">
              <a:latin typeface="Times New Roman"/>
              <a:ea typeface="+mn-lt"/>
              <a:cs typeface="+mn-lt"/>
            </a:endParaRPr>
          </a:p>
          <a:p>
            <a:pPr>
              <a:lnSpc>
                <a:spcPct val="110000"/>
              </a:lnSpc>
              <a:buFont typeface="Wingdings" panose="05000000000000000000" pitchFamily="2" charset="2"/>
              <a:buChar char="v"/>
            </a:pPr>
            <a:endParaRPr lang="he-IL" sz="2400" dirty="0">
              <a:latin typeface="Times New Roman"/>
              <a:ea typeface="+mn-lt"/>
              <a:cs typeface="+mn-lt"/>
            </a:endParaRPr>
          </a:p>
          <a:p>
            <a:pPr>
              <a:lnSpc>
                <a:spcPct val="110000"/>
              </a:lnSpc>
              <a:buFont typeface="Wingdings" panose="05000000000000000000" pitchFamily="2" charset="2"/>
              <a:buChar char="v"/>
            </a:pPr>
            <a:r>
              <a:rPr lang="en-US" sz="2400" dirty="0">
                <a:latin typeface="Times New Roman"/>
                <a:ea typeface="+mn-lt"/>
                <a:cs typeface="+mn-lt"/>
              </a:rPr>
              <a:t>First described in 1978 in a paper that called "A Method For Obtaining Digital Signature and Public- Key Cryptosystem" written </a:t>
            </a:r>
            <a:r>
              <a:rPr lang="en-US" sz="2400" dirty="0">
                <a:latin typeface="Times New Roman"/>
                <a:ea typeface="+mn-lt"/>
                <a:cs typeface="Times New Roman"/>
              </a:rPr>
              <a:t>by </a:t>
            </a:r>
            <a:r>
              <a:rPr lang="en-US" sz="2400" dirty="0" err="1">
                <a:latin typeface="Times New Roman"/>
                <a:ea typeface="+mn-lt"/>
                <a:cs typeface="Times New Roman"/>
              </a:rPr>
              <a:t>Rivest</a:t>
            </a:r>
            <a:r>
              <a:rPr lang="en-US" sz="2400" dirty="0">
                <a:latin typeface="Times New Roman"/>
                <a:ea typeface="+mn-lt"/>
                <a:cs typeface="Times New Roman"/>
              </a:rPr>
              <a:t>, Shamir, and </a:t>
            </a:r>
            <a:r>
              <a:rPr lang="en-US" sz="2400" dirty="0" err="1">
                <a:latin typeface="Times New Roman"/>
                <a:ea typeface="+mn-lt"/>
                <a:cs typeface="Times New Roman"/>
              </a:rPr>
              <a:t>Adleman</a:t>
            </a:r>
            <a:endParaRPr lang="en-US" sz="2400" dirty="0">
              <a:latin typeface="Times New Roman"/>
              <a:cs typeface="Calibri" panose="020F0502020204030204"/>
            </a:endParaRPr>
          </a:p>
          <a:p>
            <a:pPr>
              <a:buFont typeface="Wingdings" panose="05000000000000000000" pitchFamily="2" charset="2"/>
              <a:buChar char="v"/>
            </a:pPr>
            <a:endParaRPr lang="en-US" dirty="0">
              <a:latin typeface="Times New Roman"/>
              <a:cs typeface="Calibri" panose="020F0502020204030204"/>
            </a:endParaRPr>
          </a:p>
          <a:p>
            <a:pPr>
              <a:buFont typeface="Wingdings" panose="05000000000000000000" pitchFamily="2" charset="2"/>
              <a:buChar char="v"/>
            </a:pPr>
            <a:endParaRPr lang="en-US" dirty="0">
              <a:latin typeface="Times New Roman"/>
              <a:ea typeface="+mn-lt"/>
              <a:cs typeface="+mn-lt"/>
            </a:endParaRPr>
          </a:p>
        </p:txBody>
      </p:sp>
    </p:spTree>
    <p:extLst>
      <p:ext uri="{BB962C8B-B14F-4D97-AF65-F5344CB8AC3E}">
        <p14:creationId xmlns:p14="http://schemas.microsoft.com/office/powerpoint/2010/main" val="32794651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913796" y="0"/>
            <a:ext cx="10353761" cy="1326321"/>
          </a:xfrm>
        </p:spPr>
        <p:txBody>
          <a:bodyPr/>
          <a:lstStyle/>
          <a:p>
            <a:r>
              <a:rPr lang="en-GB" sz="3600" dirty="0">
                <a:latin typeface="Times New Roman"/>
                <a:cs typeface="Times New Roman"/>
              </a:rPr>
              <a:t>How RSA Signature Works</a:t>
            </a:r>
            <a:br>
              <a:rPr lang="en-US" sz="3600" dirty="0">
                <a:latin typeface="Times New Roman"/>
                <a:cs typeface="Times New Roman"/>
              </a:rPr>
            </a:br>
            <a:endParaRPr lang="en-US" dirty="0"/>
          </a:p>
        </p:txBody>
      </p:sp>
      <p:sp>
        <p:nvSpPr>
          <p:cNvPr id="3" name="מציין מיקום תוכן 2"/>
          <p:cNvSpPr>
            <a:spLocks noGrp="1"/>
          </p:cNvSpPr>
          <p:nvPr>
            <p:ph idx="1"/>
          </p:nvPr>
        </p:nvSpPr>
        <p:spPr>
          <a:xfrm>
            <a:off x="913795" y="816429"/>
            <a:ext cx="10353762" cy="5829300"/>
          </a:xfrm>
        </p:spPr>
        <p:txBody>
          <a:bodyPr/>
          <a:lstStyle/>
          <a:p>
            <a:pPr marL="342900" indent="-342900">
              <a:lnSpc>
                <a:spcPct val="150000"/>
              </a:lnSpc>
              <a:buAutoNum type="arabicParenR"/>
            </a:pPr>
            <a:r>
              <a:rPr lang="en-US" dirty="0">
                <a:latin typeface="Times New Roman"/>
                <a:cs typeface="Times New Roman"/>
              </a:rPr>
              <a:t>When a sender want to send a message with his signature, he produces the hash value of the message.</a:t>
            </a:r>
          </a:p>
          <a:p>
            <a:pPr marL="342900" indent="-342900">
              <a:lnSpc>
                <a:spcPct val="150000"/>
              </a:lnSpc>
              <a:buAutoNum type="arabicParenR"/>
            </a:pPr>
            <a:r>
              <a:rPr lang="en-US" dirty="0">
                <a:latin typeface="Times New Roman"/>
                <a:cs typeface="Times New Roman"/>
              </a:rPr>
              <a:t>Then he raised the hash value to the power of d </a:t>
            </a:r>
            <a:r>
              <a:rPr lang="en-GB" dirty="0">
                <a:latin typeface="Times New Roman"/>
                <a:cs typeface="Times New Roman"/>
              </a:rPr>
              <a:t>(modulo </a:t>
            </a:r>
            <a:r>
              <a:rPr lang="en-GB" i="1" dirty="0">
                <a:latin typeface="Times New Roman"/>
                <a:cs typeface="Times New Roman"/>
              </a:rPr>
              <a:t>n</a:t>
            </a:r>
            <a:r>
              <a:rPr lang="en-GB" dirty="0">
                <a:latin typeface="Times New Roman"/>
                <a:cs typeface="Times New Roman"/>
              </a:rPr>
              <a:t>) </a:t>
            </a:r>
            <a:r>
              <a:rPr lang="en-US" dirty="0">
                <a:latin typeface="Times New Roman"/>
                <a:cs typeface="Times New Roman"/>
              </a:rPr>
              <a:t>.</a:t>
            </a:r>
          </a:p>
          <a:p>
            <a:pPr marL="342900" indent="-342900">
              <a:lnSpc>
                <a:spcPct val="150000"/>
              </a:lnSpc>
              <a:buAutoNum type="arabicParenR"/>
            </a:pPr>
            <a:r>
              <a:rPr lang="en-US" dirty="0">
                <a:latin typeface="Times New Roman"/>
                <a:cs typeface="Times New Roman"/>
              </a:rPr>
              <a:t>Finally attach it to the message.</a:t>
            </a:r>
          </a:p>
          <a:p>
            <a:pPr marL="342900" indent="-342900">
              <a:lnSpc>
                <a:spcPct val="150000"/>
              </a:lnSpc>
              <a:buAutoNum type="arabicParenR"/>
            </a:pPr>
            <a:r>
              <a:rPr lang="en-US" dirty="0">
                <a:latin typeface="Times New Roman"/>
                <a:cs typeface="Times New Roman"/>
              </a:rPr>
              <a:t>The recipient uses </a:t>
            </a:r>
            <a:r>
              <a:rPr lang="en-GB" dirty="0">
                <a:latin typeface="Times New Roman"/>
                <a:cs typeface="Times New Roman"/>
              </a:rPr>
              <a:t> the same hash algorithm in conjunction with the public key.</a:t>
            </a:r>
          </a:p>
          <a:p>
            <a:pPr marL="342900" indent="-342900">
              <a:lnSpc>
                <a:spcPct val="150000"/>
              </a:lnSpc>
              <a:buAutoNum type="arabicParenR"/>
            </a:pPr>
            <a:r>
              <a:rPr lang="en-US" dirty="0">
                <a:latin typeface="Times New Roman"/>
                <a:cs typeface="Times New Roman"/>
              </a:rPr>
              <a:t>The recipient </a:t>
            </a:r>
            <a:r>
              <a:rPr lang="en-GB" dirty="0">
                <a:latin typeface="Times New Roman"/>
                <a:cs typeface="Calibri"/>
              </a:rPr>
              <a:t>raises the signature to the power of </a:t>
            </a:r>
            <a:r>
              <a:rPr lang="en-GB" i="1" dirty="0">
                <a:latin typeface="Times New Roman"/>
                <a:cs typeface="Calibri"/>
              </a:rPr>
              <a:t>e</a:t>
            </a:r>
            <a:r>
              <a:rPr lang="en-GB" dirty="0">
                <a:latin typeface="Times New Roman"/>
                <a:cs typeface="Calibri"/>
              </a:rPr>
              <a:t> (modulo </a:t>
            </a:r>
            <a:r>
              <a:rPr lang="en-GB" i="1" dirty="0">
                <a:latin typeface="Times New Roman"/>
                <a:cs typeface="Calibri"/>
              </a:rPr>
              <a:t>n</a:t>
            </a:r>
            <a:r>
              <a:rPr lang="en-GB" dirty="0">
                <a:latin typeface="Times New Roman"/>
                <a:cs typeface="Calibri"/>
              </a:rPr>
              <a:t>).</a:t>
            </a:r>
          </a:p>
          <a:p>
            <a:pPr marL="342900" indent="-342900">
              <a:lnSpc>
                <a:spcPct val="150000"/>
              </a:lnSpc>
              <a:buAutoNum type="arabicParenR"/>
            </a:pPr>
            <a:r>
              <a:rPr lang="en-GB" dirty="0">
                <a:latin typeface="Times New Roman"/>
                <a:cs typeface="Calibri"/>
              </a:rPr>
              <a:t>Compares the resulting hash value with the message's hash value.</a:t>
            </a:r>
          </a:p>
          <a:p>
            <a:pPr marL="342900" indent="-342900">
              <a:lnSpc>
                <a:spcPct val="150000"/>
              </a:lnSpc>
              <a:buAutoNum type="arabicParenR"/>
            </a:pPr>
            <a:endParaRPr lang="en-GB" dirty="0">
              <a:latin typeface="Times New Roman"/>
              <a:cs typeface="Calibri"/>
            </a:endParaRPr>
          </a:p>
          <a:p>
            <a:pPr>
              <a:lnSpc>
                <a:spcPct val="150000"/>
              </a:lnSpc>
            </a:pPr>
            <a:r>
              <a:rPr lang="en-GB" dirty="0">
                <a:latin typeface="Times New Roman"/>
                <a:cs typeface="Calibri"/>
              </a:rPr>
              <a:t>If the two agree, the recipient knows that the author of the message was in possession of the sender private key, and that the message has not been tampered with since being sent.</a:t>
            </a:r>
          </a:p>
          <a:p>
            <a:endParaRPr lang="en-US" dirty="0"/>
          </a:p>
        </p:txBody>
      </p:sp>
    </p:spTree>
    <p:extLst>
      <p:ext uri="{BB962C8B-B14F-4D97-AF65-F5344CB8AC3E}">
        <p14:creationId xmlns:p14="http://schemas.microsoft.com/office/powerpoint/2010/main" val="39967291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2792186" y="65314"/>
            <a:ext cx="5846234" cy="1926771"/>
          </a:xfrm>
        </p:spPr>
        <p:txBody>
          <a:bodyPr/>
          <a:lstStyle/>
          <a:p>
            <a:r>
              <a:rPr lang="en-US" sz="3600" dirty="0">
                <a:latin typeface="Times New Roman"/>
                <a:cs typeface="Times New Roman"/>
              </a:rPr>
              <a:t>RSA signature Cont.</a:t>
            </a:r>
            <a:endParaRPr lang="en-US" dirty="0"/>
          </a:p>
        </p:txBody>
      </p:sp>
      <p:pic>
        <p:nvPicPr>
          <p:cNvPr id="4" name="Content Placeholder 3">
            <a:extLst>
              <a:ext uri="{FF2B5EF4-FFF2-40B4-BE49-F238E27FC236}">
                <a16:creationId xmlns:a16="http://schemas.microsoft.com/office/drawing/2014/main" id="{C8622A49-8D05-43FA-B185-74D2FCD954A0}"/>
              </a:ext>
            </a:extLst>
          </p:cNvPr>
          <p:cNvPicPr>
            <a:picLocks noGrp="1" noChangeAspect="1"/>
          </p:cNvPicPr>
          <p:nvPr>
            <p:ph idx="1"/>
          </p:nvPr>
        </p:nvPicPr>
        <p:blipFill>
          <a:blip r:embed="rId2"/>
          <a:stretch>
            <a:fillRect/>
          </a:stretch>
        </p:blipFill>
        <p:spPr>
          <a:xfrm>
            <a:off x="673195" y="1992085"/>
            <a:ext cx="10543215" cy="4114799"/>
          </a:xfrm>
          <a:prstGeom prst="rect">
            <a:avLst/>
          </a:prstGeom>
        </p:spPr>
      </p:pic>
    </p:spTree>
    <p:extLst>
      <p:ext uri="{BB962C8B-B14F-4D97-AF65-F5344CB8AC3E}">
        <p14:creationId xmlns:p14="http://schemas.microsoft.com/office/powerpoint/2010/main" val="526921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685195" y="354514"/>
            <a:ext cx="10353761" cy="1326321"/>
          </a:xfrm>
        </p:spPr>
        <p:txBody>
          <a:bodyPr>
            <a:normAutofit/>
          </a:bodyPr>
          <a:lstStyle/>
          <a:p>
            <a:r>
              <a:rPr lang="en-US" sz="4400" b="0" spc="350" dirty="0">
                <a:effectLst/>
              </a:rPr>
              <a:t>Background</a:t>
            </a:r>
          </a:p>
        </p:txBody>
      </p:sp>
      <p:sp>
        <p:nvSpPr>
          <p:cNvPr id="3" name="מציין מיקום תוכן 2"/>
          <p:cNvSpPr>
            <a:spLocks noGrp="1"/>
          </p:cNvSpPr>
          <p:nvPr>
            <p:ph idx="1"/>
          </p:nvPr>
        </p:nvSpPr>
        <p:spPr>
          <a:xfrm>
            <a:off x="1109738" y="1844121"/>
            <a:ext cx="10353762" cy="4436936"/>
          </a:xfrm>
        </p:spPr>
        <p:txBody>
          <a:bodyPr/>
          <a:lstStyle/>
          <a:p>
            <a:pPr marL="0" indent="0" rtl="1">
              <a:buNone/>
            </a:pPr>
            <a:endParaRPr lang="en-US" dirty="0"/>
          </a:p>
          <a:p>
            <a:pPr marL="514350" indent="-514350">
              <a:buFont typeface="+mj-lt"/>
              <a:buAutoNum type="romanLcPeriod"/>
            </a:pPr>
            <a:r>
              <a:rPr lang="en-US" dirty="0"/>
              <a:t>Was designed by Ross Anderson, Eli </a:t>
            </a:r>
            <a:r>
              <a:rPr lang="en-US" dirty="0" err="1"/>
              <a:t>Biham</a:t>
            </a:r>
            <a:r>
              <a:rPr lang="en-US" dirty="0"/>
              <a:t> and Lars Knudsen</a:t>
            </a:r>
          </a:p>
          <a:p>
            <a:pPr marL="514350" indent="-514350">
              <a:buFont typeface="+mj-lt"/>
              <a:buAutoNum type="romanLcPeriod"/>
            </a:pPr>
            <a:endParaRPr lang="en-US" dirty="0"/>
          </a:p>
          <a:p>
            <a:pPr marL="514350" indent="-514350">
              <a:buFont typeface="+mj-lt"/>
              <a:buAutoNum type="romanLcPeriod"/>
            </a:pPr>
            <a:r>
              <a:rPr lang="en-US" dirty="0"/>
              <a:t>It was first introduced  in 1997</a:t>
            </a:r>
          </a:p>
          <a:p>
            <a:pPr marL="514350" indent="-514350">
              <a:buFont typeface="+mj-lt"/>
              <a:buAutoNum type="romanLcPeriod"/>
            </a:pPr>
            <a:endParaRPr lang="en-US" dirty="0"/>
          </a:p>
          <a:p>
            <a:pPr marL="514350" indent="-514350">
              <a:buFont typeface="+mj-lt"/>
              <a:buAutoNum type="romanLcPeriod"/>
            </a:pPr>
            <a:r>
              <a:rPr lang="en-US" dirty="0"/>
              <a:t>A Finalist in the Advanced Encryption Standard(AES) contest, got 2nd place after </a:t>
            </a:r>
            <a:r>
              <a:rPr lang="en-US" dirty="0" err="1"/>
              <a:t>Rijndael</a:t>
            </a:r>
            <a:r>
              <a:rPr lang="en-US" dirty="0"/>
              <a:t> algorithm</a:t>
            </a:r>
          </a:p>
          <a:p>
            <a:pPr marL="514350" lvl="0" indent="-514350">
              <a:buFont typeface="+mj-lt"/>
              <a:buAutoNum type="romanLcPeriod"/>
            </a:pPr>
            <a:endParaRPr lang="en-US" dirty="0"/>
          </a:p>
          <a:p>
            <a:pPr marL="514350" lvl="0" indent="-514350">
              <a:buFont typeface="+mj-lt"/>
              <a:buAutoNum type="romanLcPeriod"/>
            </a:pPr>
            <a:endParaRPr lang="en-US" dirty="0"/>
          </a:p>
          <a:p>
            <a:pPr marL="514350" lvl="0" indent="-514350">
              <a:buFont typeface="+mj-lt"/>
              <a:buAutoNum type="romanLcPeriod"/>
            </a:pPr>
            <a:endParaRPr lang="he-IL" dirty="0"/>
          </a:p>
          <a:p>
            <a:pPr marL="514350" indent="-514350">
              <a:buFont typeface="+mj-lt"/>
              <a:buAutoNum type="romanLcPeriod"/>
            </a:pPr>
            <a:endParaRPr lang="he-IL" dirty="0"/>
          </a:p>
          <a:p>
            <a:pPr marL="0" indent="0">
              <a:buNone/>
            </a:pPr>
            <a:endParaRPr lang="en-US" dirty="0"/>
          </a:p>
        </p:txBody>
      </p:sp>
    </p:spTree>
    <p:extLst>
      <p:ext uri="{BB962C8B-B14F-4D97-AF65-F5344CB8AC3E}">
        <p14:creationId xmlns:p14="http://schemas.microsoft.com/office/powerpoint/2010/main" val="2475350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57268" y="-81643"/>
            <a:ext cx="12066813" cy="1494486"/>
          </a:xfrm>
        </p:spPr>
        <p:txBody>
          <a:bodyPr/>
          <a:lstStyle/>
          <a:p>
            <a:r>
              <a:rPr lang="en-US" spc="300" dirty="0"/>
              <a:t>Description</a:t>
            </a:r>
          </a:p>
        </p:txBody>
      </p:sp>
      <p:sp>
        <p:nvSpPr>
          <p:cNvPr id="4" name="הסבר מלבני מעוגל 3"/>
          <p:cNvSpPr/>
          <p:nvPr/>
        </p:nvSpPr>
        <p:spPr>
          <a:xfrm>
            <a:off x="1045028" y="1263864"/>
            <a:ext cx="2775857" cy="2568467"/>
          </a:xfrm>
          <a:prstGeom prst="wedgeRoundRectCallout">
            <a:avLst/>
          </a:prstGeom>
          <a:solidFill>
            <a:schemeClr val="tx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lnSpc>
                <a:spcPct val="110000"/>
              </a:lnSpc>
              <a:buFont typeface="Arial" panose="020F0502020204030204" pitchFamily="34" charset="0"/>
              <a:buChar char="•"/>
            </a:pPr>
            <a:r>
              <a:rPr lang="en-US" sz="2400" dirty="0">
                <a:solidFill>
                  <a:schemeClr val="bg1"/>
                </a:solidFill>
                <a:ea typeface="+mn-lt"/>
                <a:cs typeface="+mn-lt"/>
              </a:rPr>
              <a:t>Symmetric-key block cipher</a:t>
            </a:r>
            <a:endParaRPr lang="en-US" sz="2400" dirty="0">
              <a:solidFill>
                <a:schemeClr val="bg1"/>
              </a:solidFill>
            </a:endParaRPr>
          </a:p>
          <a:p>
            <a:pPr marL="383540" lvl="1" algn="l" rtl="0">
              <a:lnSpc>
                <a:spcPct val="110000"/>
              </a:lnSpc>
              <a:buFont typeface="Arial" panose="020F0502020204030204" pitchFamily="34" charset="0"/>
              <a:buChar char="•"/>
            </a:pPr>
            <a:r>
              <a:rPr lang="en-US" dirty="0">
                <a:solidFill>
                  <a:schemeClr val="bg1"/>
                </a:solidFill>
                <a:ea typeface="+mn-lt"/>
                <a:cs typeface="+mn-lt"/>
              </a:rPr>
              <a:t>Same key is used    for encryption and decryption </a:t>
            </a:r>
          </a:p>
          <a:p>
            <a:pPr algn="l"/>
            <a:endParaRPr lang="en-US" dirty="0"/>
          </a:p>
        </p:txBody>
      </p:sp>
      <p:sp>
        <p:nvSpPr>
          <p:cNvPr id="9" name="הסבר מלבני מעוגל 8"/>
          <p:cNvSpPr/>
          <p:nvPr/>
        </p:nvSpPr>
        <p:spPr>
          <a:xfrm>
            <a:off x="4631871" y="1263863"/>
            <a:ext cx="2775857" cy="2568467"/>
          </a:xfrm>
          <a:prstGeom prst="wedgeRoundRectCallout">
            <a:avLst/>
          </a:prstGeom>
          <a:solidFill>
            <a:schemeClr val="bg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lnSpc>
                <a:spcPct val="110000"/>
              </a:lnSpc>
              <a:buClr>
                <a:srgbClr val="1CADE4"/>
              </a:buClr>
              <a:buFont typeface="Arial" pitchFamily="34" charset="0"/>
              <a:buChar char="•"/>
            </a:pPr>
            <a:r>
              <a:rPr lang="en-US" sz="2000" dirty="0">
                <a:solidFill>
                  <a:schemeClr val="bg1"/>
                </a:solidFill>
                <a:ea typeface="+mn-lt"/>
                <a:cs typeface="+mn-lt"/>
              </a:rPr>
              <a:t>Accepts key sizes of any length </a:t>
            </a:r>
          </a:p>
          <a:p>
            <a:pPr algn="l" rtl="0">
              <a:lnSpc>
                <a:spcPct val="110000"/>
              </a:lnSpc>
              <a:buClr>
                <a:srgbClr val="1CADE4"/>
              </a:buClr>
            </a:pPr>
            <a:r>
              <a:rPr lang="en-US" sz="2000" dirty="0">
                <a:solidFill>
                  <a:schemeClr val="bg1"/>
                </a:solidFill>
                <a:ea typeface="+mn-lt"/>
                <a:cs typeface="+mn-lt"/>
              </a:rPr>
              <a:t>128, 192, 256 bit key lengths supported</a:t>
            </a:r>
          </a:p>
          <a:p>
            <a:pPr algn="l"/>
            <a:endParaRPr lang="en-US" dirty="0"/>
          </a:p>
        </p:txBody>
      </p:sp>
      <p:sp>
        <p:nvSpPr>
          <p:cNvPr id="11" name="הסבר מלבני מעוגל 10"/>
          <p:cNvSpPr/>
          <p:nvPr/>
        </p:nvSpPr>
        <p:spPr>
          <a:xfrm>
            <a:off x="8218714" y="1263863"/>
            <a:ext cx="2775857" cy="2568467"/>
          </a:xfrm>
          <a:prstGeom prst="wedgeRoundRectCallou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lnSpc>
                <a:spcPct val="110000"/>
              </a:lnSpc>
              <a:buFont typeface="Arial" panose="020F0502020204030204" pitchFamily="34" charset="0"/>
              <a:buChar char="•"/>
            </a:pPr>
            <a:r>
              <a:rPr lang="en-US" dirty="0">
                <a:solidFill>
                  <a:schemeClr val="bg1"/>
                </a:solidFill>
                <a:ea typeface="+mn-lt"/>
                <a:cs typeface="+mn-lt"/>
              </a:rPr>
              <a:t>Uses 8 different 4-bit S-boxes</a:t>
            </a:r>
          </a:p>
          <a:p>
            <a:pPr marL="383540" lvl="1" algn="l" rtl="0">
              <a:lnSpc>
                <a:spcPct val="110000"/>
              </a:lnSpc>
              <a:buFont typeface="Arial" panose="020F0502020204030204" pitchFamily="34" charset="0"/>
              <a:buChar char="•"/>
            </a:pPr>
            <a:r>
              <a:rPr lang="en-US" dirty="0">
                <a:solidFill>
                  <a:schemeClr val="bg1"/>
                </a:solidFill>
                <a:ea typeface="+mn-lt"/>
                <a:cs typeface="+mn-lt"/>
              </a:rPr>
              <a:t> Each S-box             contains 16      elements    </a:t>
            </a:r>
          </a:p>
          <a:p>
            <a:pPr marL="383540" lvl="1" algn="l" rtl="0">
              <a:lnSpc>
                <a:spcPct val="110000"/>
              </a:lnSpc>
              <a:buFont typeface="Arial" panose="020F0502020204030204" pitchFamily="34" charset="0"/>
              <a:buChar char="•"/>
            </a:pPr>
            <a:r>
              <a:rPr lang="en-US" dirty="0">
                <a:solidFill>
                  <a:schemeClr val="bg1"/>
                </a:solidFill>
                <a:ea typeface="+mn-lt"/>
                <a:cs typeface="+mn-lt"/>
              </a:rPr>
              <a:t>A total of 32 times</a:t>
            </a:r>
            <a:endParaRPr lang="en-US" dirty="0">
              <a:solidFill>
                <a:schemeClr val="bg1"/>
              </a:solidFill>
            </a:endParaRPr>
          </a:p>
          <a:p>
            <a:pPr marL="383540" lvl="1" algn="l" rtl="0">
              <a:lnSpc>
                <a:spcPct val="110000"/>
              </a:lnSpc>
            </a:pPr>
            <a:endParaRPr lang="en-US" dirty="0">
              <a:solidFill>
                <a:schemeClr val="bg1"/>
              </a:solidFill>
              <a:ea typeface="+mn-lt"/>
              <a:cs typeface="+mn-lt"/>
            </a:endParaRPr>
          </a:p>
          <a:p>
            <a:pPr algn="l"/>
            <a:endParaRPr lang="en-US" dirty="0"/>
          </a:p>
        </p:txBody>
      </p:sp>
      <p:sp>
        <p:nvSpPr>
          <p:cNvPr id="12" name="הסבר מלבני מעוגל 11"/>
          <p:cNvSpPr/>
          <p:nvPr/>
        </p:nvSpPr>
        <p:spPr>
          <a:xfrm>
            <a:off x="2301722" y="3916416"/>
            <a:ext cx="2775857" cy="2568467"/>
          </a:xfrm>
          <a:prstGeom prst="wedgeRoundRectCallou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lnSpc>
                <a:spcPct val="110000"/>
              </a:lnSpc>
              <a:buFont typeface="Arial" panose="020F0502020204030204" pitchFamily="34" charset="0"/>
              <a:buChar char="•"/>
            </a:pPr>
            <a:r>
              <a:rPr lang="en-US" sz="2000" dirty="0">
                <a:solidFill>
                  <a:schemeClr val="bg1"/>
                </a:solidFill>
                <a:ea typeface="+mn-lt"/>
                <a:cs typeface="+mn-lt"/>
              </a:rPr>
              <a:t> 32 round block cipher</a:t>
            </a:r>
            <a:endParaRPr lang="en-US" sz="2000" dirty="0">
              <a:solidFill>
                <a:schemeClr val="bg1"/>
              </a:solidFill>
            </a:endParaRPr>
          </a:p>
          <a:p>
            <a:pPr marL="383540" lvl="1" algn="l" rtl="0">
              <a:lnSpc>
                <a:spcPct val="110000"/>
              </a:lnSpc>
              <a:buFont typeface="Arial" panose="020F0502020204030204" pitchFamily="34" charset="0"/>
              <a:buChar char="•"/>
            </a:pPr>
            <a:r>
              <a:rPr lang="en-US" sz="2000" dirty="0">
                <a:solidFill>
                  <a:schemeClr val="bg1"/>
                </a:solidFill>
                <a:ea typeface="+mn-lt"/>
                <a:cs typeface="+mn-lt"/>
              </a:rPr>
              <a:t>Works on fixed-length group of bits</a:t>
            </a:r>
          </a:p>
          <a:p>
            <a:pPr marL="383540" lvl="1" algn="l" rtl="0">
              <a:lnSpc>
                <a:spcPct val="110000"/>
              </a:lnSpc>
              <a:buFont typeface="Arial" panose="020F0502020204030204" pitchFamily="34" charset="0"/>
              <a:buChar char="•"/>
            </a:pPr>
            <a:endParaRPr lang="en-US" dirty="0"/>
          </a:p>
        </p:txBody>
      </p:sp>
      <p:sp>
        <p:nvSpPr>
          <p:cNvPr id="13" name="הסבר מלבני מעוגל 12"/>
          <p:cNvSpPr/>
          <p:nvPr/>
        </p:nvSpPr>
        <p:spPr>
          <a:xfrm>
            <a:off x="6090675" y="3916416"/>
            <a:ext cx="2775857" cy="2568467"/>
          </a:xfrm>
          <a:prstGeom prst="wedgeRoundRectCallou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lnSpc>
                <a:spcPct val="110000"/>
              </a:lnSpc>
              <a:buFont typeface="Arial" panose="020F0502020204030204" pitchFamily="34" charset="0"/>
              <a:buChar char="•"/>
            </a:pPr>
            <a:r>
              <a:rPr lang="en-US" sz="2000" dirty="0">
                <a:solidFill>
                  <a:schemeClr val="bg1"/>
                </a:solidFill>
                <a:ea typeface="+mn-lt"/>
                <a:cs typeface="+mn-lt"/>
              </a:rPr>
              <a:t>Has a 128-bit block size</a:t>
            </a:r>
            <a:endParaRPr lang="en-US" sz="2000" dirty="0">
              <a:solidFill>
                <a:schemeClr val="bg1"/>
              </a:solidFill>
            </a:endParaRPr>
          </a:p>
          <a:p>
            <a:pPr marL="383540" lvl="1" algn="l" rtl="0">
              <a:lnSpc>
                <a:spcPct val="110000"/>
              </a:lnSpc>
              <a:buFont typeface="Arial,Sans-Serif" panose="020F0502020204030204" pitchFamily="34" charset="0"/>
              <a:buChar char="•"/>
            </a:pPr>
            <a:r>
              <a:rPr lang="en-US" sz="2000" dirty="0">
                <a:solidFill>
                  <a:schemeClr val="bg1"/>
                </a:solidFill>
                <a:ea typeface="+mn-lt"/>
                <a:cs typeface="+mn-lt"/>
              </a:rPr>
              <a:t>Broken into 4 of 32-bit words </a:t>
            </a:r>
          </a:p>
          <a:p>
            <a:pPr algn="l"/>
            <a:endParaRPr lang="en-US" dirty="0"/>
          </a:p>
        </p:txBody>
      </p:sp>
    </p:spTree>
    <p:extLst>
      <p:ext uri="{BB962C8B-B14F-4D97-AF65-F5344CB8AC3E}">
        <p14:creationId xmlns:p14="http://schemas.microsoft.com/office/powerpoint/2010/main" val="3745221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374953" y="544285"/>
            <a:ext cx="5535990" cy="1326321"/>
          </a:xfrm>
        </p:spPr>
        <p:txBody>
          <a:bodyPr/>
          <a:lstStyle/>
          <a:p>
            <a:r>
              <a:rPr lang="en-US" spc="600" dirty="0"/>
              <a:t>The cipher</a:t>
            </a:r>
          </a:p>
        </p:txBody>
      </p:sp>
      <p:sp>
        <p:nvSpPr>
          <p:cNvPr id="3" name="מציין מיקום תוכן 2"/>
          <p:cNvSpPr>
            <a:spLocks noGrp="1"/>
          </p:cNvSpPr>
          <p:nvPr>
            <p:ph idx="1"/>
          </p:nvPr>
        </p:nvSpPr>
        <p:spPr>
          <a:xfrm>
            <a:off x="913796" y="2008414"/>
            <a:ext cx="8028868" cy="3880758"/>
          </a:xfrm>
        </p:spPr>
        <p:txBody>
          <a:bodyPr anchor="ctr"/>
          <a:lstStyle/>
          <a:p>
            <a:pPr>
              <a:lnSpc>
                <a:spcPct val="150000"/>
              </a:lnSpc>
              <a:buFont typeface="Wingdings"/>
              <a:buChar char="§"/>
            </a:pPr>
            <a:r>
              <a:rPr lang="en-US" sz="1800" dirty="0"/>
              <a:t>An initial </a:t>
            </a:r>
            <a:r>
              <a:rPr lang="en-US" sz="1800" dirty="0">
                <a:ea typeface="+mn-lt"/>
                <a:cs typeface="+mn-lt"/>
              </a:rPr>
              <a:t>permutation IP</a:t>
            </a:r>
            <a:endParaRPr lang="en-US" sz="1800" dirty="0"/>
          </a:p>
          <a:p>
            <a:pPr>
              <a:lnSpc>
                <a:spcPct val="150000"/>
              </a:lnSpc>
              <a:buFont typeface="Wingdings"/>
              <a:buChar char="§"/>
            </a:pPr>
            <a:r>
              <a:rPr lang="en-US" sz="1800" dirty="0"/>
              <a:t>32 rounds  of key mixing</a:t>
            </a:r>
          </a:p>
          <a:p>
            <a:pPr>
              <a:lnSpc>
                <a:spcPct val="150000"/>
              </a:lnSpc>
              <a:buFont typeface="Wingdings"/>
              <a:buChar char="§"/>
            </a:pPr>
            <a:r>
              <a:rPr lang="en-US" sz="1800" dirty="0"/>
              <a:t>A pass-through S-box and(in all but the last round ) linear transformation</a:t>
            </a:r>
          </a:p>
          <a:p>
            <a:pPr marL="440690" lvl="1" indent="-285750">
              <a:lnSpc>
                <a:spcPct val="150000"/>
              </a:lnSpc>
            </a:pPr>
            <a:r>
              <a:rPr lang="en-US" dirty="0"/>
              <a:t>In the last round  the LT replaced by additional key mixing</a:t>
            </a:r>
          </a:p>
          <a:p>
            <a:pPr>
              <a:lnSpc>
                <a:spcPct val="150000"/>
              </a:lnSpc>
              <a:buFont typeface="Wingdings"/>
              <a:buChar char="§"/>
            </a:pPr>
            <a:r>
              <a:rPr lang="en-US" sz="1800" dirty="0"/>
              <a:t>A final permutation FP</a:t>
            </a:r>
            <a:endParaRPr lang="he-IL" sz="1800" dirty="0"/>
          </a:p>
          <a:p>
            <a:pPr>
              <a:lnSpc>
                <a:spcPct val="150000"/>
              </a:lnSpc>
              <a:buFont typeface="Wingdings"/>
              <a:buChar char="§"/>
            </a:pPr>
            <a:r>
              <a:rPr lang="en-US" sz="1800" dirty="0"/>
              <a:t>In the end we chain the blocks</a:t>
            </a:r>
          </a:p>
          <a:p>
            <a:endParaRPr lang="en-US" dirty="0"/>
          </a:p>
        </p:txBody>
      </p:sp>
      <p:pic>
        <p:nvPicPr>
          <p:cNvPr id="4" name="Picture 4" descr="A picture containing clock, object&#10;&#10;Description automatically generated">
            <a:extLst>
              <a:ext uri="{FF2B5EF4-FFF2-40B4-BE49-F238E27FC236}">
                <a16:creationId xmlns:a16="http://schemas.microsoft.com/office/drawing/2014/main" id="{1CA5D72D-454F-4055-8180-AFDFB216BBBF}"/>
              </a:ext>
            </a:extLst>
          </p:cNvPr>
          <p:cNvPicPr>
            <a:picLocks noChangeAspect="1"/>
          </p:cNvPicPr>
          <p:nvPr/>
        </p:nvPicPr>
        <p:blipFill>
          <a:blip r:embed="rId3"/>
          <a:stretch>
            <a:fillRect/>
          </a:stretch>
        </p:blipFill>
        <p:spPr>
          <a:xfrm>
            <a:off x="9072095" y="544285"/>
            <a:ext cx="2822640" cy="57062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86452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913795" y="609600"/>
            <a:ext cx="5552319" cy="1326321"/>
          </a:xfrm>
        </p:spPr>
        <p:txBody>
          <a:bodyPr/>
          <a:lstStyle/>
          <a:p>
            <a:r>
              <a:rPr lang="en-US" spc="600" dirty="0"/>
              <a:t>Key Scheduling</a:t>
            </a:r>
          </a:p>
        </p:txBody>
      </p:sp>
      <p:sp>
        <p:nvSpPr>
          <p:cNvPr id="3" name="מציין מיקום תוכן 2"/>
          <p:cNvSpPr>
            <a:spLocks noGrp="1"/>
          </p:cNvSpPr>
          <p:nvPr>
            <p:ph idx="1"/>
          </p:nvPr>
        </p:nvSpPr>
        <p:spPr/>
        <p:txBody>
          <a:bodyPr/>
          <a:lstStyle/>
          <a:p>
            <a:r>
              <a:rPr lang="en-US" dirty="0" err="1"/>
              <a:t>rgge</a:t>
            </a:r>
            <a:endParaRPr lang="en-US" dirty="0"/>
          </a:p>
        </p:txBody>
      </p:sp>
      <p:sp>
        <p:nvSpPr>
          <p:cNvPr id="7" name="מלבן מעוגל 6"/>
          <p:cNvSpPr/>
          <p:nvPr/>
        </p:nvSpPr>
        <p:spPr>
          <a:xfrm>
            <a:off x="913795" y="2150320"/>
            <a:ext cx="9764486" cy="96338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rtl="0"/>
            <a:r>
              <a:rPr lang="en-US" dirty="0">
                <a:solidFill>
                  <a:schemeClr val="bg1"/>
                </a:solidFill>
              </a:rPr>
              <a:t>                    </a:t>
            </a:r>
            <a:r>
              <a:rPr lang="he-IL" dirty="0">
                <a:solidFill>
                  <a:schemeClr val="bg1"/>
                </a:solidFill>
              </a:rPr>
              <a:t> </a:t>
            </a:r>
            <a:r>
              <a:rPr lang="en-US" dirty="0">
                <a:solidFill>
                  <a:schemeClr val="bg1"/>
                </a:solidFill>
              </a:rPr>
              <a:t>The key scheduling algorithm of Serpent is defined for 256-bit keys    </a:t>
            </a:r>
          </a:p>
        </p:txBody>
      </p:sp>
      <p:sp>
        <p:nvSpPr>
          <p:cNvPr id="8" name="מלבן 7" descr="Snake"/>
          <p:cNvSpPr/>
          <p:nvPr/>
        </p:nvSpPr>
        <p:spPr>
          <a:xfrm>
            <a:off x="1224644" y="2278367"/>
            <a:ext cx="563508" cy="664201"/>
          </a:xfrm>
          <a:prstGeom prst="rect">
            <a:avLst/>
          </a:prstGeom>
          <a: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9" name="מלבן מעוגל 8"/>
          <p:cNvSpPr/>
          <p:nvPr/>
        </p:nvSpPr>
        <p:spPr>
          <a:xfrm>
            <a:off x="913795" y="3331029"/>
            <a:ext cx="9764486" cy="1012371"/>
          </a:xfrm>
          <a:prstGeom prst="roundRect">
            <a:avLst/>
          </a:prstGeom>
          <a:solidFill>
            <a:schemeClr val="bg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r>
              <a:rPr lang="en-US" dirty="0">
                <a:solidFill>
                  <a:schemeClr val="bg1"/>
                </a:solidFill>
              </a:rPr>
              <a:t>             Shorter keys are padded by a single bit of 1 followed by as many bits of 0’s required to have a total length of 256 bits</a:t>
            </a:r>
          </a:p>
        </p:txBody>
      </p:sp>
      <p:sp>
        <p:nvSpPr>
          <p:cNvPr id="10" name="מלבן 9" descr="Lock"/>
          <p:cNvSpPr/>
          <p:nvPr/>
        </p:nvSpPr>
        <p:spPr>
          <a:xfrm>
            <a:off x="1224644" y="3524468"/>
            <a:ext cx="626273" cy="626273"/>
          </a:xfrm>
          <a:prstGeom prst="rect">
            <a:avLst/>
          </a:prstGeom>
          <a: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11" name="מלבן מעוגל 10"/>
          <p:cNvSpPr/>
          <p:nvPr/>
        </p:nvSpPr>
        <p:spPr>
          <a:xfrm>
            <a:off x="971248" y="4530616"/>
            <a:ext cx="5161104" cy="1039586"/>
          </a:xfrm>
          <a:prstGeom prst="roundRect">
            <a:avLst/>
          </a:prstGeom>
          <a:solidFill>
            <a:schemeClr val="tx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rtl="0"/>
            <a:r>
              <a:rPr lang="en-US" dirty="0">
                <a:solidFill>
                  <a:schemeClr val="bg1"/>
                </a:solidFill>
              </a:rPr>
              <a:t>               </a:t>
            </a:r>
            <a:r>
              <a:rPr lang="he-IL" dirty="0">
                <a:solidFill>
                  <a:schemeClr val="bg1"/>
                </a:solidFill>
              </a:rPr>
              <a:t>    </a:t>
            </a:r>
            <a:r>
              <a:rPr lang="en-US" dirty="0">
                <a:solidFill>
                  <a:schemeClr val="bg1"/>
                </a:solidFill>
              </a:rPr>
              <a:t>Round keys are then generated by : </a:t>
            </a:r>
          </a:p>
        </p:txBody>
      </p:sp>
      <p:sp>
        <p:nvSpPr>
          <p:cNvPr id="12" name="מלבן 11" descr="Key"/>
          <p:cNvSpPr/>
          <p:nvPr/>
        </p:nvSpPr>
        <p:spPr>
          <a:xfrm>
            <a:off x="1224644" y="4754163"/>
            <a:ext cx="626273" cy="626273"/>
          </a:xfrm>
          <a:prstGeom prst="rect">
            <a:avLst/>
          </a:prstGeom>
          <a: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sp>
      <p:sp>
        <p:nvSpPr>
          <p:cNvPr id="15" name="מלבן מעוגל 14"/>
          <p:cNvSpPr/>
          <p:nvPr/>
        </p:nvSpPr>
        <p:spPr>
          <a:xfrm>
            <a:off x="6132352" y="4437008"/>
            <a:ext cx="4545929" cy="1226802"/>
          </a:xfrm>
          <a:prstGeom prst="roundRect">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l" rtl="0"/>
            <a:endParaRPr lang="he-IL" sz="1400" dirty="0">
              <a:solidFill>
                <a:schemeClr val="bg1"/>
              </a:solidFill>
              <a:latin typeface="Sagona ExtraLight" panose="020F0302020204030204"/>
            </a:endParaRPr>
          </a:p>
          <a:p>
            <a:pPr lvl="0" algn="l" rtl="0"/>
            <a:r>
              <a:rPr lang="en-US" sz="1400" dirty="0">
                <a:solidFill>
                  <a:schemeClr val="bg1"/>
                </a:solidFill>
                <a:latin typeface="Sagona ExtraLight" panose="020F0302020204030204"/>
              </a:rPr>
              <a:t>Recurrence</a:t>
            </a:r>
            <a:r>
              <a:rPr lang="en-US" sz="1400" dirty="0">
                <a:solidFill>
                  <a:schemeClr val="bg1"/>
                </a:solidFill>
              </a:rPr>
              <a:t> operation with previous round keys (and the initial key at start) </a:t>
            </a:r>
          </a:p>
          <a:p>
            <a:pPr lvl="0" algn="l" rtl="0"/>
            <a:r>
              <a:rPr lang="en-US" sz="1400" dirty="0">
                <a:solidFill>
                  <a:schemeClr val="bg1"/>
                </a:solidFill>
                <a:latin typeface="Sagona ExtraLight" panose="020F0302020204030204"/>
              </a:rPr>
              <a:t>A pass</a:t>
            </a:r>
            <a:r>
              <a:rPr lang="en-US" sz="1400" dirty="0">
                <a:solidFill>
                  <a:schemeClr val="bg1"/>
                </a:solidFill>
              </a:rPr>
              <a:t> through one of the 8 S-boxes (starting with S3 and working down)</a:t>
            </a:r>
          </a:p>
          <a:p>
            <a:pPr algn="ctr"/>
            <a:endParaRPr lang="en-US" b="1" dirty="0"/>
          </a:p>
        </p:txBody>
      </p:sp>
    </p:spTree>
    <p:extLst>
      <p:ext uri="{BB962C8B-B14F-4D97-AF65-F5344CB8AC3E}">
        <p14:creationId xmlns:p14="http://schemas.microsoft.com/office/powerpoint/2010/main" val="24854708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2040466" y="625928"/>
            <a:ext cx="7495419" cy="1326321"/>
          </a:xfrm>
        </p:spPr>
        <p:txBody>
          <a:bodyPr/>
          <a:lstStyle/>
          <a:p>
            <a:r>
              <a:rPr lang="en-US" sz="3600" u="sng" spc="600" dirty="0">
                <a:solidFill>
                  <a:srgbClr val="FFFFFF"/>
                </a:solidFill>
              </a:rPr>
              <a:t>Encryption</a:t>
            </a:r>
            <a:endParaRPr lang="en-US" u="sng" spc="600" dirty="0"/>
          </a:p>
        </p:txBody>
      </p:sp>
      <p:sp>
        <p:nvSpPr>
          <p:cNvPr id="3" name="מציין מיקום תוכן 2"/>
          <p:cNvSpPr>
            <a:spLocks noGrp="1"/>
          </p:cNvSpPr>
          <p:nvPr>
            <p:ph idx="1"/>
          </p:nvPr>
        </p:nvSpPr>
        <p:spPr>
          <a:xfrm>
            <a:off x="325967" y="2161379"/>
            <a:ext cx="10924418" cy="2786179"/>
          </a:xfrm>
        </p:spPr>
        <p:txBody>
          <a:bodyPr/>
          <a:lstStyle/>
          <a:p>
            <a:pPr marL="0" indent="0">
              <a:lnSpc>
                <a:spcPct val="150000"/>
              </a:lnSpc>
              <a:buNone/>
            </a:pPr>
            <a:r>
              <a:rPr lang="en-GB" sz="2800" dirty="0">
                <a:solidFill>
                  <a:srgbClr val="FFFFFF"/>
                </a:solidFill>
                <a:ea typeface="+mn-lt"/>
                <a:cs typeface="+mn-lt"/>
              </a:rPr>
              <a:t>Encrypt the 128-bit </a:t>
            </a:r>
            <a:r>
              <a:rPr lang="en-GB" sz="2800" dirty="0" err="1">
                <a:solidFill>
                  <a:srgbClr val="FFFFFF"/>
                </a:solidFill>
                <a:ea typeface="+mn-lt"/>
                <a:cs typeface="+mn-lt"/>
              </a:rPr>
              <a:t>bitstring</a:t>
            </a:r>
            <a:r>
              <a:rPr lang="en-GB" sz="2800" dirty="0">
                <a:solidFill>
                  <a:srgbClr val="FFFFFF"/>
                </a:solidFill>
                <a:ea typeface="+mn-lt"/>
                <a:cs typeface="+mn-lt"/>
              </a:rPr>
              <a:t> '</a:t>
            </a:r>
            <a:r>
              <a:rPr lang="en-GB" sz="2800" dirty="0" err="1">
                <a:solidFill>
                  <a:srgbClr val="FFFFFF"/>
                </a:solidFill>
                <a:ea typeface="+mn-lt"/>
                <a:cs typeface="+mn-lt"/>
              </a:rPr>
              <a:t>plainText</a:t>
            </a:r>
            <a:r>
              <a:rPr lang="en-GB" sz="2800" dirty="0">
                <a:solidFill>
                  <a:srgbClr val="FFFFFF"/>
                </a:solidFill>
                <a:ea typeface="+mn-lt"/>
                <a:cs typeface="+mn-lt"/>
              </a:rPr>
              <a:t>' with the 256-bit </a:t>
            </a:r>
            <a:r>
              <a:rPr lang="en-GB" sz="2800" dirty="0" err="1">
                <a:solidFill>
                  <a:srgbClr val="FFFFFF"/>
                </a:solidFill>
                <a:ea typeface="+mn-lt"/>
                <a:cs typeface="+mn-lt"/>
              </a:rPr>
              <a:t>bitstring</a:t>
            </a:r>
            <a:r>
              <a:rPr lang="en-GB" sz="2800" dirty="0">
                <a:solidFill>
                  <a:srgbClr val="FFFFFF"/>
                </a:solidFill>
                <a:ea typeface="+mn-lt"/>
                <a:cs typeface="+mn-lt"/>
              </a:rPr>
              <a:t>  '</a:t>
            </a:r>
            <a:r>
              <a:rPr lang="en-GB" sz="2800" dirty="0" err="1">
                <a:solidFill>
                  <a:srgbClr val="FFFFFF"/>
                </a:solidFill>
                <a:ea typeface="+mn-lt"/>
                <a:cs typeface="+mn-lt"/>
              </a:rPr>
              <a:t>userKey</a:t>
            </a:r>
            <a:r>
              <a:rPr lang="en-GB" sz="2800" dirty="0">
                <a:solidFill>
                  <a:srgbClr val="FFFFFF"/>
                </a:solidFill>
                <a:ea typeface="+mn-lt"/>
                <a:cs typeface="+mn-lt"/>
              </a:rPr>
              <a:t>', using the normal algorithm, and return a 128-bit </a:t>
            </a:r>
            <a:r>
              <a:rPr lang="en-GB" sz="2800" dirty="0" err="1">
                <a:solidFill>
                  <a:srgbClr val="FFFFFF"/>
                </a:solidFill>
                <a:ea typeface="+mn-lt"/>
                <a:cs typeface="+mn-lt"/>
              </a:rPr>
              <a:t>ciphertext</a:t>
            </a:r>
            <a:r>
              <a:rPr lang="en-GB" sz="2800" dirty="0">
                <a:solidFill>
                  <a:srgbClr val="FFFFFF"/>
                </a:solidFill>
                <a:ea typeface="+mn-lt"/>
                <a:cs typeface="+mn-lt"/>
              </a:rPr>
              <a:t> </a:t>
            </a:r>
            <a:r>
              <a:rPr lang="en-GB" sz="2800" dirty="0" err="1">
                <a:solidFill>
                  <a:srgbClr val="FFFFFF"/>
                </a:solidFill>
                <a:ea typeface="+mn-lt"/>
                <a:cs typeface="+mn-lt"/>
              </a:rPr>
              <a:t>bitstring</a:t>
            </a:r>
            <a:endParaRPr lang="en-US" sz="2800" dirty="0"/>
          </a:p>
          <a:p>
            <a:pPr marL="0" indent="0">
              <a:buNone/>
            </a:pPr>
            <a:endParaRPr lang="en-US" dirty="0"/>
          </a:p>
        </p:txBody>
      </p:sp>
    </p:spTree>
    <p:extLst>
      <p:ext uri="{BB962C8B-B14F-4D97-AF65-F5344CB8AC3E}">
        <p14:creationId xmlns:p14="http://schemas.microsoft.com/office/powerpoint/2010/main" val="1232474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2530325" y="769743"/>
            <a:ext cx="6483048" cy="1326321"/>
          </a:xfrm>
        </p:spPr>
        <p:txBody>
          <a:bodyPr/>
          <a:lstStyle/>
          <a:p>
            <a:r>
              <a:rPr lang="en-US" sz="3600" u="sng" spc="600" dirty="0">
                <a:solidFill>
                  <a:srgbClr val="FFFFFF"/>
                </a:solidFill>
              </a:rPr>
              <a:t>Decryption</a:t>
            </a:r>
            <a:endParaRPr lang="en-US" u="sng" spc="600" dirty="0"/>
          </a:p>
        </p:txBody>
      </p:sp>
      <p:sp>
        <p:nvSpPr>
          <p:cNvPr id="3" name="מציין מיקום תוכן 2"/>
          <p:cNvSpPr>
            <a:spLocks noGrp="1"/>
          </p:cNvSpPr>
          <p:nvPr>
            <p:ph idx="1"/>
          </p:nvPr>
        </p:nvSpPr>
        <p:spPr>
          <a:xfrm>
            <a:off x="913795" y="2465614"/>
            <a:ext cx="10010019" cy="3325586"/>
          </a:xfrm>
        </p:spPr>
        <p:txBody>
          <a:bodyPr>
            <a:normAutofit/>
          </a:bodyPr>
          <a:lstStyle/>
          <a:p>
            <a:pPr marL="200660" lvl="1" indent="0">
              <a:lnSpc>
                <a:spcPct val="150000"/>
              </a:lnSpc>
              <a:buNone/>
            </a:pPr>
            <a:r>
              <a:rPr lang="en-GB" sz="2800" dirty="0">
                <a:solidFill>
                  <a:srgbClr val="FFFFFF"/>
                </a:solidFill>
              </a:rPr>
              <a:t>Decrypt the 128-bit </a:t>
            </a:r>
            <a:r>
              <a:rPr lang="en-GB" sz="2800" dirty="0" err="1">
                <a:solidFill>
                  <a:srgbClr val="FFFFFF"/>
                </a:solidFill>
              </a:rPr>
              <a:t>bitstring</a:t>
            </a:r>
            <a:r>
              <a:rPr lang="en-GB" sz="2800" dirty="0">
                <a:solidFill>
                  <a:srgbClr val="FFFFFF"/>
                </a:solidFill>
              </a:rPr>
              <a:t> '</a:t>
            </a:r>
            <a:r>
              <a:rPr lang="en-GB" sz="2800" dirty="0" err="1">
                <a:solidFill>
                  <a:srgbClr val="FFFFFF"/>
                </a:solidFill>
              </a:rPr>
              <a:t>cipherText</a:t>
            </a:r>
            <a:r>
              <a:rPr lang="en-GB" sz="2800" dirty="0">
                <a:solidFill>
                  <a:srgbClr val="FFFFFF"/>
                </a:solidFill>
              </a:rPr>
              <a:t>' with the 256-bit </a:t>
            </a:r>
            <a:r>
              <a:rPr lang="en-GB" sz="2800" dirty="0" err="1">
                <a:solidFill>
                  <a:srgbClr val="FFFFFF"/>
                </a:solidFill>
              </a:rPr>
              <a:t>bitstring</a:t>
            </a:r>
            <a:r>
              <a:rPr lang="en-GB" sz="2800" dirty="0">
                <a:solidFill>
                  <a:srgbClr val="FFFFFF"/>
                </a:solidFill>
              </a:rPr>
              <a:t> '</a:t>
            </a:r>
            <a:r>
              <a:rPr lang="en-GB" sz="2800" dirty="0" err="1">
                <a:solidFill>
                  <a:srgbClr val="FFFFFF"/>
                </a:solidFill>
              </a:rPr>
              <a:t>userKey</a:t>
            </a:r>
            <a:r>
              <a:rPr lang="en-GB" sz="2800" dirty="0">
                <a:solidFill>
                  <a:srgbClr val="FFFFFF"/>
                </a:solidFill>
              </a:rPr>
              <a:t>', using the normal algorithm, and return a 128-bit plaintext </a:t>
            </a:r>
            <a:r>
              <a:rPr lang="en-GB" sz="2800" dirty="0" err="1">
                <a:solidFill>
                  <a:srgbClr val="FFFFFF"/>
                </a:solidFill>
              </a:rPr>
              <a:t>bitstring</a:t>
            </a:r>
            <a:endParaRPr lang="en-US" sz="2800" dirty="0">
              <a:solidFill>
                <a:srgbClr val="FFFFFF"/>
              </a:solidFill>
            </a:endParaRPr>
          </a:p>
          <a:p>
            <a:pPr marL="200660" lvl="1" indent="0">
              <a:lnSpc>
                <a:spcPct val="150000"/>
              </a:lnSpc>
              <a:buNone/>
            </a:pPr>
            <a:endParaRPr lang="en-US" dirty="0">
              <a:solidFill>
                <a:srgbClr val="FFFFFF"/>
              </a:solidFill>
            </a:endParaRPr>
          </a:p>
          <a:p>
            <a:endParaRPr lang="en-US" dirty="0"/>
          </a:p>
        </p:txBody>
      </p:sp>
    </p:spTree>
    <p:extLst>
      <p:ext uri="{BB962C8B-B14F-4D97-AF65-F5344CB8AC3E}">
        <p14:creationId xmlns:p14="http://schemas.microsoft.com/office/powerpoint/2010/main" val="1561748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en-US" sz="3200" dirty="0" err="1"/>
              <a:t>ecb</a:t>
            </a:r>
            <a:r>
              <a:rPr lang="en-US" sz="3200" dirty="0"/>
              <a:t> mode</a:t>
            </a:r>
            <a:endParaRPr lang="en-US" dirty="0"/>
          </a:p>
        </p:txBody>
      </p:sp>
      <p:sp>
        <p:nvSpPr>
          <p:cNvPr id="3" name="מציין מיקום תוכן 2"/>
          <p:cNvSpPr>
            <a:spLocks noGrp="1"/>
          </p:cNvSpPr>
          <p:nvPr>
            <p:ph idx="1"/>
          </p:nvPr>
        </p:nvSpPr>
        <p:spPr>
          <a:xfrm>
            <a:off x="913794" y="2471622"/>
            <a:ext cx="10353762" cy="3308692"/>
          </a:xfrm>
        </p:spPr>
        <p:txBody>
          <a:bodyPr/>
          <a:lstStyle/>
          <a:p>
            <a:r>
              <a:rPr lang="en-GB" b="1" dirty="0">
                <a:effectLst/>
              </a:rPr>
              <a:t>The simplest of the encryption modes</a:t>
            </a:r>
          </a:p>
          <a:p>
            <a:endParaRPr lang="en-GB" b="1" dirty="0">
              <a:effectLst/>
            </a:endParaRPr>
          </a:p>
          <a:p>
            <a:r>
              <a:rPr lang="en-GB" b="1" dirty="0"/>
              <a:t>used to encipher a single plaintext block </a:t>
            </a:r>
          </a:p>
          <a:p>
            <a:endParaRPr lang="en-GB" b="1" dirty="0">
              <a:effectLst/>
            </a:endParaRPr>
          </a:p>
          <a:p>
            <a:r>
              <a:rPr lang="en-GB" b="1" dirty="0">
                <a:effectLst/>
              </a:rPr>
              <a:t>The message is divided into blocks, and each block is encrypted separately</a:t>
            </a:r>
          </a:p>
          <a:p>
            <a:endParaRPr lang="en-US" dirty="0"/>
          </a:p>
        </p:txBody>
      </p:sp>
    </p:spTree>
    <p:extLst>
      <p:ext uri="{BB962C8B-B14F-4D97-AF65-F5344CB8AC3E}">
        <p14:creationId xmlns:p14="http://schemas.microsoft.com/office/powerpoint/2010/main" val="22175749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TM04033921[[fn=אריג דמשק]]</Template>
  <TotalTime>754</TotalTime>
  <Words>1363</Words>
  <Application>Microsoft Office PowerPoint</Application>
  <PresentationFormat>Widescreen</PresentationFormat>
  <Paragraphs>141</Paragraphs>
  <Slides>23</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Arial</vt:lpstr>
      <vt:lpstr>Arial,Sans-Serif</vt:lpstr>
      <vt:lpstr>Bookman Old Style</vt:lpstr>
      <vt:lpstr>Calibri</vt:lpstr>
      <vt:lpstr>Courier New</vt:lpstr>
      <vt:lpstr>Rockwell</vt:lpstr>
      <vt:lpstr>Sagona ExtraLight</vt:lpstr>
      <vt:lpstr>Times New Roman</vt:lpstr>
      <vt:lpstr>Wingdings</vt:lpstr>
      <vt:lpstr>Damask</vt:lpstr>
      <vt:lpstr>An Application for secure SMS exchange</vt:lpstr>
      <vt:lpstr>Serpent algorithm </vt:lpstr>
      <vt:lpstr>Background</vt:lpstr>
      <vt:lpstr>Description</vt:lpstr>
      <vt:lpstr>The cipher</vt:lpstr>
      <vt:lpstr>Key Scheduling</vt:lpstr>
      <vt:lpstr>Encryption</vt:lpstr>
      <vt:lpstr>Decryption</vt:lpstr>
      <vt:lpstr>ecb mode</vt:lpstr>
      <vt:lpstr>PowerPoint Presentation</vt:lpstr>
      <vt:lpstr>Implementation in Our Project</vt:lpstr>
      <vt:lpstr>Causal Diffie-Hellman:</vt:lpstr>
      <vt:lpstr>Improving Diffie-Hellman with Elliptic Curve:</vt:lpstr>
      <vt:lpstr>Elliptic Curve Cryptography &amp; Diffie-Hellman</vt:lpstr>
      <vt:lpstr>Lets check some stats:</vt:lpstr>
      <vt:lpstr>Man In The Middle:</vt:lpstr>
      <vt:lpstr>RSA</vt:lpstr>
      <vt:lpstr>RSA Use</vt:lpstr>
      <vt:lpstr>Hash function</vt:lpstr>
      <vt:lpstr>signature</vt:lpstr>
      <vt:lpstr>RSA Signature </vt:lpstr>
      <vt:lpstr>How RSA Signature Works </vt:lpstr>
      <vt:lpstr>RSA signature Cont.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Application for secure SMS exchange: encryption-decryption with Serpent in ECB mode, secret key generating DH on elliptic curve + RSA signature</dc:title>
  <dc:creator>george artoul</dc:creator>
  <cp:lastModifiedBy>Ahmed Agbaria</cp:lastModifiedBy>
  <cp:revision>88</cp:revision>
  <dcterms:created xsi:type="dcterms:W3CDTF">2021-06-07T10:00:15Z</dcterms:created>
  <dcterms:modified xsi:type="dcterms:W3CDTF">2021-08-04T08:13:55Z</dcterms:modified>
</cp:coreProperties>
</file>

<file path=docProps/thumbnail.jpeg>
</file>